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  <p:sldMasterId id="2147483680" r:id="rId2"/>
  </p:sldMasterIdLst>
  <p:notesMasterIdLst>
    <p:notesMasterId r:id="rId102"/>
  </p:notesMasterIdLst>
  <p:sldIdLst>
    <p:sldId id="509" r:id="rId3"/>
    <p:sldId id="398" r:id="rId4"/>
    <p:sldId id="316" r:id="rId5"/>
    <p:sldId id="522" r:id="rId6"/>
    <p:sldId id="523" r:id="rId7"/>
    <p:sldId id="317" r:id="rId8"/>
    <p:sldId id="511" r:id="rId9"/>
    <p:sldId id="524" r:id="rId10"/>
    <p:sldId id="414" r:id="rId11"/>
    <p:sldId id="564" r:id="rId12"/>
    <p:sldId id="415" r:id="rId13"/>
    <p:sldId id="507" r:id="rId14"/>
    <p:sldId id="563" r:id="rId15"/>
    <p:sldId id="525" r:id="rId16"/>
    <p:sldId id="416" r:id="rId17"/>
    <p:sldId id="526" r:id="rId18"/>
    <p:sldId id="418" r:id="rId19"/>
    <p:sldId id="420" r:id="rId20"/>
    <p:sldId id="421" r:id="rId21"/>
    <p:sldId id="513" r:id="rId22"/>
    <p:sldId id="527" r:id="rId23"/>
    <p:sldId id="531" r:id="rId24"/>
    <p:sldId id="538" r:id="rId25"/>
    <p:sldId id="422" r:id="rId26"/>
    <p:sldId id="499" r:id="rId27"/>
    <p:sldId id="424" r:id="rId28"/>
    <p:sldId id="468" r:id="rId29"/>
    <p:sldId id="535" r:id="rId30"/>
    <p:sldId id="425" r:id="rId31"/>
    <p:sldId id="537" r:id="rId32"/>
    <p:sldId id="456" r:id="rId33"/>
    <p:sldId id="521" r:id="rId34"/>
    <p:sldId id="536" r:id="rId35"/>
    <p:sldId id="426" r:id="rId36"/>
    <p:sldId id="435" r:id="rId37"/>
    <p:sldId id="431" r:id="rId38"/>
    <p:sldId id="436" r:id="rId39"/>
    <p:sldId id="437" r:id="rId40"/>
    <p:sldId id="439" r:id="rId41"/>
    <p:sldId id="429" r:id="rId42"/>
    <p:sldId id="463" r:id="rId43"/>
    <p:sldId id="430" r:id="rId44"/>
    <p:sldId id="541" r:id="rId45"/>
    <p:sldId id="510" r:id="rId46"/>
    <p:sldId id="551" r:id="rId47"/>
    <p:sldId id="512" r:id="rId48"/>
    <p:sldId id="552" r:id="rId49"/>
    <p:sldId id="554" r:id="rId50"/>
    <p:sldId id="550" r:id="rId51"/>
    <p:sldId id="465" r:id="rId52"/>
    <p:sldId id="514" r:id="rId53"/>
    <p:sldId id="528" r:id="rId54"/>
    <p:sldId id="532" r:id="rId55"/>
    <p:sldId id="498" r:id="rId56"/>
    <p:sldId id="401" r:id="rId57"/>
    <p:sldId id="540" r:id="rId58"/>
    <p:sldId id="545" r:id="rId59"/>
    <p:sldId id="539" r:id="rId60"/>
    <p:sldId id="339" r:id="rId61"/>
    <p:sldId id="340" r:id="rId62"/>
    <p:sldId id="341" r:id="rId63"/>
    <p:sldId id="543" r:id="rId64"/>
    <p:sldId id="546" r:id="rId65"/>
    <p:sldId id="342" r:id="rId66"/>
    <p:sldId id="542" r:id="rId67"/>
    <p:sldId id="547" r:id="rId68"/>
    <p:sldId id="555" r:id="rId69"/>
    <p:sldId id="556" r:id="rId70"/>
    <p:sldId id="345" r:id="rId71"/>
    <p:sldId id="347" r:id="rId72"/>
    <p:sldId id="348" r:id="rId73"/>
    <p:sldId id="548" r:id="rId74"/>
    <p:sldId id="544" r:id="rId75"/>
    <p:sldId id="515" r:id="rId76"/>
    <p:sldId id="529" r:id="rId77"/>
    <p:sldId id="533" r:id="rId78"/>
    <p:sldId id="489" r:id="rId79"/>
    <p:sldId id="508" r:id="rId80"/>
    <p:sldId id="517" r:id="rId81"/>
    <p:sldId id="549" r:id="rId82"/>
    <p:sldId id="557" r:id="rId83"/>
    <p:sldId id="472" r:id="rId84"/>
    <p:sldId id="562" r:id="rId85"/>
    <p:sldId id="505" r:id="rId86"/>
    <p:sldId id="506" r:id="rId87"/>
    <p:sldId id="561" r:id="rId88"/>
    <p:sldId id="558" r:id="rId89"/>
    <p:sldId id="495" r:id="rId90"/>
    <p:sldId id="559" r:id="rId91"/>
    <p:sldId id="496" r:id="rId92"/>
    <p:sldId id="516" r:id="rId93"/>
    <p:sldId id="530" r:id="rId94"/>
    <p:sldId id="560" r:id="rId95"/>
    <p:sldId id="519" r:id="rId96"/>
    <p:sldId id="534" r:id="rId97"/>
    <p:sldId id="520" r:id="rId98"/>
    <p:sldId id="461" r:id="rId99"/>
    <p:sldId id="343" r:id="rId100"/>
    <p:sldId id="455" r:id="rId101"/>
  </p:sldIdLst>
  <p:sldSz cx="12192000" cy="6858000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66CC"/>
    <a:srgbClr val="FF33CC"/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2" autoAdjust="0"/>
    <p:restoredTop sz="76683" autoAdjust="0"/>
  </p:normalViewPr>
  <p:slideViewPr>
    <p:cSldViewPr showGuides="1">
      <p:cViewPr varScale="1">
        <p:scale>
          <a:sx n="128" d="100"/>
          <a:sy n="128" d="100"/>
        </p:scale>
        <p:origin x="3744" y="132"/>
      </p:cViewPr>
      <p:guideLst>
        <p:guide orient="horz" pos="2143"/>
        <p:guide pos="3859"/>
      </p:guideLst>
    </p:cSldViewPr>
  </p:slideViewPr>
  <p:outlineViewPr>
    <p:cViewPr>
      <p:scale>
        <a:sx n="33" d="100"/>
        <a:sy n="33" d="100"/>
      </p:scale>
      <p:origin x="0" y="-24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页眉占位符 921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/>
          </a:p>
        </p:txBody>
      </p:sp>
      <p:sp>
        <p:nvSpPr>
          <p:cNvPr id="92163" name="日期占位符 9216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/>
          </a:p>
        </p:txBody>
      </p:sp>
      <p:sp>
        <p:nvSpPr>
          <p:cNvPr id="92164" name="幻灯片图像占位符 92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65" name="文本占位符 9216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166" name="页脚占位符 9216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/>
          </a:p>
        </p:txBody>
      </p:sp>
      <p:sp>
        <p:nvSpPr>
          <p:cNvPr id="92167" name="灯片编号占位符 9216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apps/design/signature-experiences/design-principl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ppcenter/sdk/getting-started/xamarin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pp-and-winrt-apis/intro-to-using-cpp-with-winr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1381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Electron is an open source library developed by GitHub for building cross-platform desktop applications with HTML, CSS, and JavaScript. Electron accomplishes this by combining Chromium and Node.js into a single runtime and apps can be packaged for Mac, Windows, and Linux.</a:t>
            </a:r>
          </a:p>
          <a:p>
            <a:r>
              <a:rPr lang="zh-CN" altLang="en-US" dirty="0"/>
              <a:t>借助于 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V8 </a:t>
            </a:r>
            <a:r>
              <a:rPr lang="zh-CN" altLang="en-US" dirty="0"/>
              <a:t>引擎，</a:t>
            </a:r>
            <a:r>
              <a:rPr lang="en-US" altLang="zh-CN" dirty="0"/>
              <a:t>Node.js </a:t>
            </a:r>
            <a:r>
              <a:rPr lang="zh-CN" altLang="en-US" dirty="0"/>
              <a:t>是一个能够在服务器端运行 </a:t>
            </a:r>
            <a:r>
              <a:rPr lang="en-US" altLang="zh-CN" dirty="0"/>
              <a:t>JavaScript </a:t>
            </a:r>
            <a:r>
              <a:rPr lang="zh-CN" altLang="en-US" dirty="0"/>
              <a:t>的开放源代码、跨平台 </a:t>
            </a:r>
            <a:r>
              <a:rPr lang="en-US" altLang="zh-CN" dirty="0"/>
              <a:t>JavaScript </a:t>
            </a:r>
            <a:r>
              <a:rPr lang="zh-CN" altLang="en-US" dirty="0"/>
              <a:t>运行环境</a:t>
            </a:r>
            <a:endParaRPr lang="en-US" altLang="zh-CN" dirty="0"/>
          </a:p>
          <a:p>
            <a:r>
              <a:rPr lang="zh-CN" altLang="en-US" dirty="0"/>
              <a:t>三大前端框架，</a:t>
            </a:r>
            <a:r>
              <a:rPr lang="en-US" altLang="zh-CN" dirty="0"/>
              <a:t>Angular</a:t>
            </a:r>
            <a:r>
              <a:rPr lang="zh-CN" altLang="en-US" dirty="0"/>
              <a:t>来自</a:t>
            </a:r>
            <a:r>
              <a:rPr lang="en-US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React</a:t>
            </a:r>
            <a:r>
              <a:rPr lang="zh-CN" altLang="en-US" dirty="0"/>
              <a:t>来自</a:t>
            </a:r>
            <a:r>
              <a:rPr lang="en-US" altLang="zh-CN" dirty="0"/>
              <a:t>Facebook</a:t>
            </a:r>
            <a:r>
              <a:rPr lang="zh-CN" altLang="en-US" dirty="0"/>
              <a:t>，</a:t>
            </a:r>
            <a:r>
              <a:rPr lang="en-US" altLang="zh-CN" dirty="0"/>
              <a:t>Vue</a:t>
            </a:r>
            <a:r>
              <a:rPr lang="zh-CN" altLang="en-US" dirty="0"/>
              <a:t>没有大公司支持。微软的 </a:t>
            </a:r>
            <a:r>
              <a:rPr lang="en-US" altLang="zh-CN" dirty="0"/>
              <a:t>webView2 </a:t>
            </a:r>
            <a:r>
              <a:rPr lang="zh-CN" altLang="en-US" dirty="0"/>
              <a:t>有点迟缓</a:t>
            </a:r>
            <a:endParaRPr lang="en-US" altLang="zh-CN" dirty="0"/>
          </a:p>
          <a:p>
            <a:r>
              <a:rPr lang="zh-CN" altLang="en-US" dirty="0"/>
              <a:t>前端尘埃未落，方向已定 </a:t>
            </a:r>
            <a:r>
              <a:rPr lang="en-US" altLang="zh-CN" dirty="0"/>
              <a:t>– across platform, simplicity handles complexity, AI edge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后端大势所趋，蓄势待发 </a:t>
            </a:r>
            <a:r>
              <a:rPr lang="en-US" altLang="zh-CN" dirty="0"/>
              <a:t>– AI + cloud computing, collaborative dev to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surmount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obstacle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前后端更清晰，语言及工具更专业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figma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sketch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UI/UX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分离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项目目标由功能需求的满足到美学体验的满足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编程由技术设计进化到艺术设计，专业设计师将更多地协助编码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261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orchestration: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业务流程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3560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37499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47867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506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3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49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 err="1"/>
              <a:t>Gitee</a:t>
            </a:r>
            <a:r>
              <a:rPr lang="en-US" altLang="zh-CN" b="1" dirty="0"/>
              <a:t> Pages Pro </a:t>
            </a:r>
            <a:r>
              <a:rPr lang="zh-CN" altLang="en-US" b="1" dirty="0"/>
              <a:t>已经对个人用户关闭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24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b="1" dirty="0"/>
              <a:t>命令行查询</a:t>
            </a:r>
            <a:r>
              <a:rPr lang="en-US" altLang="zh-CN" b="1" dirty="0" err="1"/>
              <a:t>.net</a:t>
            </a:r>
            <a:r>
              <a:rPr lang="zh-CN" altLang="en-US" b="1" dirty="0"/>
              <a:t>版本</a:t>
            </a:r>
            <a:endParaRPr lang="en-US" altLang="zh-CN" b="1" dirty="0"/>
          </a:p>
          <a:p>
            <a:pPr lvl="0"/>
            <a:r>
              <a:rPr lang="en-US" altLang="zh-CN" b="1" dirty="0"/>
              <a:t>reg query "HKLM\Software\Microsoft\NET Framework Setup\NDP" /s /v version | </a:t>
            </a:r>
            <a:r>
              <a:rPr lang="en-US" altLang="zh-CN" b="1" dirty="0" err="1"/>
              <a:t>findstr</a:t>
            </a:r>
            <a:r>
              <a:rPr lang="en-US" altLang="zh-CN" b="1" dirty="0"/>
              <a:t> /</a:t>
            </a:r>
            <a:r>
              <a:rPr lang="en-US" altLang="zh-CN" b="1" dirty="0" err="1"/>
              <a:t>i</a:t>
            </a:r>
            <a:r>
              <a:rPr lang="en-US" altLang="zh-CN" b="1" dirty="0"/>
              <a:t> version | sort /+26</a:t>
            </a:r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06614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256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Windows 11 design principles - Windows apps | Microsoft Docs</a:t>
            </a:r>
            <a:endParaRPr lang="en-US" altLang="zh-CN" dirty="0"/>
          </a:p>
          <a:p>
            <a:r>
              <a:rPr lang="en-US" altLang="zh-CN" dirty="0"/>
              <a:t>https://docs.microsoft.com/en-us/windows/apps/design/signature-experiences/design-principles</a:t>
            </a:r>
          </a:p>
          <a:p>
            <a:endParaRPr lang="en-US" altLang="zh-CN" dirty="0"/>
          </a:p>
          <a:p>
            <a:r>
              <a:rPr lang="en-US" altLang="zh-CN" dirty="0"/>
              <a:t>MVC (model, view, control)</a:t>
            </a:r>
          </a:p>
          <a:p>
            <a:endParaRPr lang="en-US" altLang="zh-CN" dirty="0"/>
          </a:p>
          <a:p>
            <a:r>
              <a:rPr lang="en-US" altLang="zh-CN" dirty="0"/>
              <a:t>https://docs.microsoft.com/en-us/windows/win32/rpc/the-programming-model</a:t>
            </a:r>
          </a:p>
          <a:p>
            <a:r>
              <a:rPr lang="en-US" altLang="zh-CN" dirty="0"/>
              <a:t>https://docs.microsoft.com/en-us/cpp/windows/overview-of-windows-programming-in-cpp?view=msvc-170</a:t>
            </a:r>
          </a:p>
          <a:p>
            <a:r>
              <a:rPr lang="en-US" altLang="zh-CN" dirty="0"/>
              <a:t>https://docs.microsoft.com/en-us/windows/win32/http/http-server-api-programming-model</a:t>
            </a:r>
          </a:p>
          <a:p>
            <a:r>
              <a:rPr lang="en-US" altLang="zh-CN" dirty="0"/>
              <a:t>https://usatreand.com/factorial/windows-programming-model/</a:t>
            </a:r>
          </a:p>
          <a:p>
            <a:r>
              <a:rPr lang="en-US" altLang="zh-CN" dirty="0"/>
              <a:t>https://flylib.com/books/en/1.563.1.18/1/</a:t>
            </a:r>
          </a:p>
          <a:p>
            <a:r>
              <a:rPr lang="en-US" altLang="zh-CN" dirty="0"/>
              <a:t>https://azure.microsoft.com/en-us/blog/new-whitepaper-details-the-windows-azure-programming-model/</a:t>
            </a:r>
          </a:p>
          <a:p>
            <a:r>
              <a:rPr lang="en-US" altLang="zh-CN" dirty="0"/>
              <a:t>https://www.cs.odu.edu/~wild/windowsNT/spring02/progModel.htm</a:t>
            </a:r>
          </a:p>
          <a:p>
            <a:r>
              <a:rPr lang="en-US" altLang="zh-CN" dirty="0"/>
              <a:t>https://cxybb.com/article/ciya3282/100218160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21566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274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世界在快速迈向智能的时代，计算机及软件相关开发人员应该掌握该领域的基本武器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085037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生产的关键是效率、稳定性、可靠性</a:t>
            </a:r>
            <a:endParaRPr lang="en-US" altLang="zh-CN" sz="1800" dirty="0"/>
          </a:p>
          <a:p>
            <a:r>
              <a:rPr lang="zh-CN" altLang="en-US" sz="1800" dirty="0"/>
              <a:t>研发的关键是算法、性能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6238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563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7519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8384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2583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87772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94711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192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89135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委托是一个可以引用方法的类型，当创建一个委托，也就创建一个引用方法的变量，进而就可以调用那个方法，即委托可以调用它所指的方法。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76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多重委托</a:t>
            </a:r>
            <a:r>
              <a:rPr lang="en-US" altLang="zh-CN" dirty="0"/>
              <a:t>, </a:t>
            </a:r>
            <a:r>
              <a:rPr lang="zh-CN" altLang="en-US" dirty="0"/>
              <a:t>多路委托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6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67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38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48759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302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20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6806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Document Object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67297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Data Binding</a:t>
            </a:r>
            <a:endParaRPr lang="en-US" altLang="zh-CN" b="1" dirty="0"/>
          </a:p>
          <a:p>
            <a:pPr lvl="0"/>
            <a:r>
              <a:rPr lang="en-US" altLang="zh-CN" b="1" dirty="0"/>
              <a:t>- Extremely powerful with XAML</a:t>
            </a:r>
          </a:p>
          <a:p>
            <a:pPr lvl="0"/>
            <a:r>
              <a:rPr lang="en-US" altLang="zh-CN" b="1" dirty="0"/>
              <a:t>- Everything binds (to everything else)</a:t>
            </a:r>
          </a:p>
          <a:p>
            <a:pPr lvl="0"/>
            <a:r>
              <a:rPr lang="en-US" altLang="zh-CN" b="1" dirty="0"/>
              <a:t>- Every tag has </a:t>
            </a:r>
            <a:r>
              <a:rPr lang="en-US" altLang="zh-CN" b="1" dirty="0" err="1"/>
              <a:t>DataContext</a:t>
            </a:r>
            <a:r>
              <a:rPr lang="en-US" altLang="zh-CN" b="1" dirty="0"/>
              <a:t> property</a:t>
            </a:r>
          </a:p>
          <a:p>
            <a:pPr lvl="0"/>
            <a:r>
              <a:rPr lang="en-US" altLang="zh-CN" b="1" dirty="0"/>
              <a:t>	Value becomes underlying binding source</a:t>
            </a:r>
          </a:p>
          <a:p>
            <a:pPr lvl="0"/>
            <a:r>
              <a:rPr lang="en-US" altLang="zh-CN" b="1" dirty="0"/>
              <a:t>	Provides values from tag &amp; down visual tree</a:t>
            </a:r>
          </a:p>
          <a:p>
            <a:pPr lvl="0"/>
            <a:r>
              <a:rPr lang="en-US" altLang="zh-CN" b="1" dirty="0"/>
              <a:t>- Underlying binding object should implement </a:t>
            </a:r>
            <a:r>
              <a:rPr lang="en-US" altLang="zh-CN" b="1" dirty="0" err="1"/>
              <a:t>INotifyPropertyChanged</a:t>
            </a:r>
            <a:r>
              <a:rPr lang="en-US" altLang="zh-CN" b="1" dirty="0"/>
              <a:t> interface</a:t>
            </a:r>
          </a:p>
          <a:p>
            <a:pPr lvl="0"/>
            <a:r>
              <a:rPr lang="en-US" altLang="zh-CN" b="1" dirty="0"/>
              <a:t>- XAML binding attributes provide additional characteristics</a:t>
            </a:r>
          </a:p>
          <a:p>
            <a:pPr lvl="0"/>
            <a:r>
              <a:rPr lang="en-US" altLang="zh-CN" b="1" dirty="0"/>
              <a:t>	Mode, </a:t>
            </a:r>
            <a:r>
              <a:rPr lang="en-US" altLang="zh-CN" b="1" dirty="0" err="1"/>
              <a:t>UpdateSourceTrigger</a:t>
            </a:r>
            <a:r>
              <a:rPr lang="en-US" altLang="zh-CN" b="1" dirty="0"/>
              <a:t>, Converter</a:t>
            </a:r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55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36480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where </a:t>
            </a:r>
            <a:r>
              <a:rPr lang="en-US" altLang="zh-CN" dirty="0" err="1"/>
              <a:t>myObj</a:t>
            </a:r>
            <a:r>
              <a:rPr lang="en-US" altLang="zh-CN" dirty="0"/>
              <a:t> contains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61339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39400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MVVM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Pattern made specially for binding</a:t>
            </a:r>
          </a:p>
          <a:p>
            <a:r>
              <a:rPr lang="en-US" altLang="zh-CN" dirty="0"/>
              <a:t>Class provides the binding source for the entire view</a:t>
            </a:r>
          </a:p>
          <a:p>
            <a:r>
              <a:rPr lang="en-US" altLang="zh-CN" dirty="0"/>
              <a:t>Encapsulates logic for the view</a:t>
            </a:r>
          </a:p>
          <a:p>
            <a:pPr lvl="1"/>
            <a:r>
              <a:rPr lang="en-US" altLang="zh-CN" dirty="0"/>
              <a:t>Provides state and behavior</a:t>
            </a:r>
          </a:p>
          <a:p>
            <a:r>
              <a:rPr lang="en-US" altLang="zh-CN" dirty="0"/>
              <a:t>Loosely coupled to the view</a:t>
            </a:r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98310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Access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Storage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Goals of MVVM</a:t>
            </a:r>
          </a:p>
          <a:p>
            <a:r>
              <a:rPr lang="en-US" altLang="zh-CN" dirty="0"/>
              <a:t> Make the view completely “State Driven”</a:t>
            </a:r>
          </a:p>
          <a:p>
            <a:r>
              <a:rPr lang="en-US" altLang="zh-CN" dirty="0"/>
              <a:t> Fill in for model short-comings</a:t>
            </a:r>
          </a:p>
          <a:p>
            <a:r>
              <a:rPr lang="en-US" altLang="zh-CN" dirty="0"/>
              <a:t> Decouple state and behavior from view </a:t>
            </a:r>
          </a:p>
          <a:p>
            <a:r>
              <a:rPr lang="en-US" altLang="zh-CN" dirty="0"/>
              <a:t> Provide ability to unit test</a:t>
            </a:r>
          </a:p>
          <a:p>
            <a:endParaRPr lang="en-US" altLang="zh-CN" dirty="0"/>
          </a:p>
          <a:p>
            <a:r>
              <a:rPr lang="en-US" altLang="zh-CN" dirty="0"/>
              <a:t> Reduction or even elimination of the code-behind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70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Rules of MVVM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should have NO knowledge of the View</a:t>
            </a:r>
          </a:p>
          <a:p>
            <a:r>
              <a:rPr lang="en-US" altLang="zh-CN" dirty="0"/>
              <a:t> For navigation, </a:t>
            </a:r>
            <a:r>
              <a:rPr lang="en-US" altLang="zh-CN" dirty="0" err="1"/>
              <a:t>ViewModel</a:t>
            </a:r>
            <a:r>
              <a:rPr lang="en-US" altLang="zh-CN" dirty="0"/>
              <a:t> can raise an event that View can hook into</a:t>
            </a:r>
          </a:p>
          <a:p>
            <a:pPr lvl="1"/>
            <a:r>
              <a:rPr lang="en-US" altLang="zh-CN" dirty="0"/>
              <a:t>Unless using </a:t>
            </a:r>
            <a:r>
              <a:rPr lang="en-US" altLang="zh-CN" dirty="0" err="1"/>
              <a:t>ViewModel</a:t>
            </a:r>
            <a:r>
              <a:rPr lang="en-US" altLang="zh-CN" dirty="0"/>
              <a:t> switching &amp; Data Templates (later)</a:t>
            </a:r>
          </a:p>
          <a:p>
            <a:r>
              <a:rPr lang="en-US" altLang="zh-CN" dirty="0"/>
              <a:t> View should have a loose coupling to </a:t>
            </a:r>
            <a:r>
              <a:rPr lang="en-US" altLang="zh-CN" dirty="0" err="1"/>
              <a:t>ViewModel</a:t>
            </a:r>
            <a:r>
              <a:rPr lang="en-US" altLang="zh-CN" dirty="0"/>
              <a:t> (not until runtime if possible)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can expose individual model properties or model as a whole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715065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367597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31360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Implementing the Pattern</a:t>
            </a:r>
          </a:p>
          <a:p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dirty="0" err="1"/>
              <a:t>ViewModel</a:t>
            </a:r>
            <a:r>
              <a:rPr lang="en-US" altLang="zh-CN" dirty="0"/>
              <a:t> is just a class that</a:t>
            </a:r>
          </a:p>
          <a:p>
            <a:pPr lvl="1"/>
            <a:r>
              <a:rPr lang="en-US" altLang="zh-CN" dirty="0"/>
              <a:t>Wraps one or more domain models</a:t>
            </a:r>
          </a:p>
          <a:p>
            <a:pPr lvl="1"/>
            <a:r>
              <a:rPr lang="en-US" altLang="zh-CN" dirty="0"/>
              <a:t>Provides property notification</a:t>
            </a:r>
          </a:p>
          <a:p>
            <a:pPr lvl="1"/>
            <a:r>
              <a:rPr lang="en-US" altLang="zh-CN" dirty="0"/>
              <a:t>Provides validation notification (optional)</a:t>
            </a:r>
          </a:p>
          <a:p>
            <a:pPr lvl="1"/>
            <a:r>
              <a:rPr lang="en-US" altLang="zh-CN" dirty="0"/>
              <a:t>Exposes bindable properties (or model)</a:t>
            </a:r>
          </a:p>
          <a:p>
            <a:pPr lvl="1"/>
            <a:r>
              <a:rPr lang="en-US" altLang="zh-CN" dirty="0"/>
              <a:t>Contains commanding behavior</a:t>
            </a:r>
          </a:p>
          <a:p>
            <a:pPr lvl="1"/>
            <a:r>
              <a:rPr lang="en-US" altLang="zh-CN" dirty="0"/>
              <a:t>Can be tested completely independent of the view</a:t>
            </a:r>
          </a:p>
          <a:p>
            <a:pPr lvl="1"/>
            <a:r>
              <a:rPr lang="en-US" altLang="zh-CN" dirty="0"/>
              <a:t>Can fire events back to the 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3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Connecting to View</a:t>
            </a:r>
          </a:p>
          <a:p>
            <a:endParaRPr lang="en-US" altLang="zh-CN" dirty="0"/>
          </a:p>
          <a:p>
            <a:r>
              <a:rPr lang="en-US" altLang="zh-CN" dirty="0" err="1"/>
              <a:t>ViewModel</a:t>
            </a:r>
            <a:r>
              <a:rPr lang="en-US" altLang="zh-CN" dirty="0"/>
              <a:t> class becomes the “</a:t>
            </a:r>
            <a:r>
              <a:rPr lang="en-US" altLang="zh-CN" dirty="0" err="1"/>
              <a:t>DataContext</a:t>
            </a:r>
            <a:r>
              <a:rPr lang="en-US" altLang="zh-CN" dirty="0"/>
              <a:t>” of the View</a:t>
            </a:r>
          </a:p>
          <a:p>
            <a:pPr lvl="1"/>
            <a:r>
              <a:rPr lang="en-US" altLang="zh-CN" dirty="0"/>
              <a:t>Window or </a:t>
            </a:r>
            <a:r>
              <a:rPr lang="en-US" altLang="zh-CN" dirty="0" err="1"/>
              <a:t>UserControl</a:t>
            </a:r>
            <a:endParaRPr lang="en-US" altLang="zh-CN" dirty="0"/>
          </a:p>
          <a:p>
            <a:r>
              <a:rPr lang="en-US" altLang="zh-CN" dirty="0"/>
              <a:t>Can be set anywhere convenient </a:t>
            </a:r>
          </a:p>
          <a:p>
            <a:r>
              <a:rPr lang="en-US" altLang="zh-CN" dirty="0"/>
              <a:t>View can optionally hook into </a:t>
            </a:r>
            <a:r>
              <a:rPr lang="en-US" altLang="zh-CN" dirty="0" err="1"/>
              <a:t>ViewModel</a:t>
            </a:r>
            <a:r>
              <a:rPr lang="en-US" altLang="zh-CN" dirty="0"/>
              <a:t> events</a:t>
            </a:r>
          </a:p>
          <a:p>
            <a:pPr lvl="1"/>
            <a:r>
              <a:rPr lang="en-US" altLang="zh-CN" dirty="0"/>
              <a:t>Good for view navigation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14193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https://blog.csdn.net/P5dEyT322JACS/article/details/106449608</a:t>
            </a:r>
          </a:p>
          <a:p>
            <a:pPr lvl="0"/>
            <a:r>
              <a:rPr lang="en-US" altLang="zh-CN" b="1" dirty="0"/>
              <a:t>https://www.msys2.org/</a:t>
            </a:r>
          </a:p>
          <a:p>
            <a:pPr lvl="0"/>
            <a:r>
              <a:rPr lang="en-US" altLang="zh-CN" b="1" dirty="0" err="1"/>
              <a:t>pacman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msys2, Cygwin, Chocolatey, Scoop</a:t>
            </a: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50162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- Action takes zero, one or more input parameters, but does not return anything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675634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One input parameter and one return parameter</a:t>
            </a:r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Several input parameters and one return parameter</a:t>
            </a:r>
          </a:p>
          <a:p>
            <a:pPr marL="628650" lvl="1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The last parameter in the angle brackets &lt;&gt; is considered as the return type and remaining parameters are considered as input parameter types</a:t>
            </a:r>
          </a:p>
          <a:p>
            <a:pPr marL="0" indent="0">
              <a:buFontTx/>
              <a:buNone/>
            </a:pPr>
            <a:endParaRPr lang="en-US" altLang="zh-CN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459276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</a:t>
            </a:r>
          </a:p>
          <a:p>
            <a:endParaRPr lang="en-US" altLang="zh-CN" dirty="0"/>
          </a:p>
          <a:p>
            <a:r>
              <a:rPr lang="en-US" altLang="zh-CN" dirty="0"/>
              <a:t>XAML Technology</a:t>
            </a:r>
          </a:p>
          <a:p>
            <a:pPr lvl="1"/>
            <a:r>
              <a:rPr lang="en-US" altLang="zh-CN" dirty="0"/>
              <a:t>Not specifically MVVM-related</a:t>
            </a:r>
          </a:p>
          <a:p>
            <a:r>
              <a:rPr lang="en-US" altLang="zh-CN" dirty="0"/>
              <a:t>Works great with MVVM</a:t>
            </a:r>
          </a:p>
          <a:p>
            <a:r>
              <a:rPr lang="en-US" altLang="zh-CN" dirty="0"/>
              <a:t>Command classes</a:t>
            </a:r>
          </a:p>
          <a:p>
            <a:pPr lvl="1"/>
            <a:r>
              <a:rPr lang="en-US" altLang="zh-CN" dirty="0"/>
              <a:t>Inherit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zh-CN" dirty="0"/>
              <a:t>Used with implementers of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ICommandSource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CN" dirty="0"/>
              <a:t>Provide execution and determination of execution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207431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- Sometimes a command needs access to </a:t>
            </a:r>
            <a:r>
              <a:rPr lang="en-US" altLang="zh-CN" dirty="0" err="1"/>
              <a:t>ViewModel</a:t>
            </a:r>
            <a:r>
              <a:rPr lang="en-US" altLang="zh-CN" dirty="0"/>
              <a:t> state</a:t>
            </a:r>
          </a:p>
          <a:p>
            <a:pPr lvl="1"/>
            <a:r>
              <a:rPr lang="en-US" altLang="zh-CN" dirty="0"/>
              <a:t>Saving of data entered by user</a:t>
            </a:r>
          </a:p>
          <a:p>
            <a:r>
              <a:rPr lang="en-US" altLang="zh-CN" dirty="0"/>
              <a:t>-  Command classes don′t “belong” to a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r>
              <a:rPr lang="en-US" altLang="zh-CN" dirty="0"/>
              <a:t>-  Need way to hook classes together</a:t>
            </a:r>
          </a:p>
          <a:p>
            <a:pPr lvl="1"/>
            <a:r>
              <a:rPr lang="en-US" altLang="zh-CN" dirty="0"/>
              <a:t>Command execution needs to access VM state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643559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endParaRPr lang="en-US" altLang="zh-CN" dirty="0"/>
          </a:p>
          <a:p>
            <a:r>
              <a:rPr lang="en-US" altLang="zh-CN" dirty="0"/>
              <a:t> Technique 1:</a:t>
            </a:r>
          </a:p>
          <a:p>
            <a:pPr lvl="1"/>
            <a:r>
              <a:rPr lang="en-US" altLang="zh-CN" dirty="0"/>
              <a:t>Receive copy of </a:t>
            </a:r>
            <a:r>
              <a:rPr lang="en-US" altLang="zh-CN" dirty="0" err="1"/>
              <a:t>ViewModel</a:t>
            </a:r>
            <a:r>
              <a:rPr lang="en-US" altLang="zh-CN" dirty="0"/>
              <a:t> into command constructor</a:t>
            </a:r>
          </a:p>
          <a:p>
            <a:r>
              <a:rPr lang="en-US" altLang="zh-CN" dirty="0"/>
              <a:t> Technique 2:</a:t>
            </a:r>
          </a:p>
          <a:p>
            <a:pPr lvl="1"/>
            <a:r>
              <a:rPr lang="en-US" altLang="zh-CN" dirty="0"/>
              <a:t>Use Delegate/Relay Command pattern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Allows passing of method pointers into command</a:t>
            </a:r>
          </a:p>
          <a:p>
            <a:pPr lvl="2"/>
            <a:r>
              <a:rPr lang="en-US" altLang="zh-CN" dirty="0"/>
              <a:t>Methods reside in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altLang="zh-CN" dirty="0"/>
              <a:t> Which technique is used depends on command reusability necessities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879113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78432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24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918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345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17513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208075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hlinkClick r:id="rId3"/>
              </a:rPr>
              <a:t>Get Started with Xamarin - Visual Studio App Center | Microsoft Docs</a:t>
            </a:r>
            <a:endParaRPr lang="en-US" altLang="zh-CN" dirty="0"/>
          </a:p>
          <a:p>
            <a:pPr lvl="0"/>
            <a:endParaRPr lang="en-US" altLang="zh-CN" b="1" dirty="0"/>
          </a:p>
          <a:p>
            <a:pPr lvl="0"/>
            <a:r>
              <a:rPr lang="en-US" altLang="zh-CN" dirty="0"/>
              <a:t>https://github.com/microsoft/WindowsAppSDK/blob/main/docs/roadmap.md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542640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26668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https://docs.microsoft.com/en-us/windows/apps/windows-app-sdk/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04549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260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39173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6884558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1262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0922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722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49325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059262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256446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334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533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https://docs.microsoft.com/en-us/microsoft-edge/webview2/</a:t>
            </a:r>
          </a:p>
          <a:p>
            <a:endParaRPr lang="en-US" altLang="zh-CN" dirty="0"/>
          </a:p>
          <a:p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什么是 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CSS?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CSS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指层叠样式表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ascading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tyle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heets)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样式定义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如何显示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元素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样式通常存储在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把样式添加到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4.0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中，是为了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解决内容与表现分离的问题</a:t>
            </a:r>
            <a:endParaRPr lang="zh-CN" altLang="en-US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可以极大提高工作效率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外部样式表通常存储在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多个样式定义可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层叠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为一个</a:t>
            </a:r>
          </a:p>
          <a:p>
            <a:endParaRPr lang="en-US" altLang="zh-CN" dirty="0"/>
          </a:p>
          <a:p>
            <a:r>
              <a:rPr lang="en-US" altLang="zh-CN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ubiquity</a:t>
            </a:r>
            <a:r>
              <a:rPr lang="zh-CN" altLang="en-US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：无处不在</a:t>
            </a:r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226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https://docs.microsoft.com/en-us/microsoft-edge/progressive-web-apps-chromium/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124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97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98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0539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10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932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2.0 </a:t>
            </a:r>
            <a:r>
              <a:rPr lang="zh-CN" altLang="en-US" dirty="0"/>
              <a:t>开源了</a:t>
            </a:r>
            <a:r>
              <a:rPr lang="en-US" altLang="zh-CN" dirty="0" err="1"/>
              <a:t>uwp</a:t>
            </a:r>
            <a:r>
              <a:rPr lang="zh-CN" altLang="en-US" dirty="0"/>
              <a:t>的控件部分，</a:t>
            </a:r>
            <a:r>
              <a:rPr lang="en-US" altLang="zh-CN" dirty="0" err="1"/>
              <a:t>WinUI</a:t>
            </a:r>
            <a:r>
              <a:rPr lang="en-US" altLang="zh-CN" dirty="0"/>
              <a:t> 3.0</a:t>
            </a:r>
            <a:r>
              <a:rPr lang="zh-CN" altLang="en-US" dirty="0"/>
              <a:t> 把 </a:t>
            </a:r>
            <a:r>
              <a:rPr lang="en-US" altLang="zh-CN" dirty="0" err="1"/>
              <a:t>uwp</a:t>
            </a:r>
            <a:r>
              <a:rPr lang="en-US" altLang="zh-CN" dirty="0"/>
              <a:t> </a:t>
            </a:r>
            <a:r>
              <a:rPr lang="zh-CN" altLang="en-US" dirty="0"/>
              <a:t>整个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部分剥离并开源，包括一些输入和动画操作 </a:t>
            </a:r>
            <a:r>
              <a:rPr lang="en-US" altLang="zh-CN" dirty="0" err="1"/>
              <a:t>api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Windows runtime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经过封装后提供给不同的程序员使用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C++/WinRT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is an entirely standard modern C++17 language projection for Windows Runtime (WinRT) APIs, implemented as a header-file-based library, and designed to provide you with first-class access to the modern Windows API. With C++/WinRT, you can author and consume Windows Runtime APIs using any standards-compliant C++17 compiler. The Windows SDK includes C++/WinRT; it was introduced in version 10.0.17134.0 (Windows 10, version 1803).</a:t>
            </a:r>
          </a:p>
          <a:p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这个项目本来叫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ModernCPP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Kenny Kerr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自己在家搞出来的，被微软看上后，连人带项目招进来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Project Reunion is an evolution of the Windows developer platform that will make it more compatible, agile, modern and open.</a:t>
            </a: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Game Development Kit (GDK) 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946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40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DA48C-32C7-43F3-B1FD-5EAF12AB0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362F7-E242-46B9-9A44-06BBE95A59AD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6260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78969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323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44019" y="63145"/>
            <a:ext cx="2415402" cy="3282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3889" tIns="0" rIns="0" bIns="0" anchor="ctr" anchorCtr="0">
            <a:spAutoFit/>
          </a:bodyPr>
          <a:lstStyle/>
          <a:p>
            <a:pPr algn="l"/>
            <a:r>
              <a:rPr lang="en-US" altLang="zh-CN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zh-CN" altLang="en-US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窗体事件机制</a:t>
            </a:r>
          </a:p>
        </p:txBody>
      </p:sp>
    </p:spTree>
    <p:extLst>
      <p:ext uri="{BB962C8B-B14F-4D97-AF65-F5344CB8AC3E}">
        <p14:creationId xmlns:p14="http://schemas.microsoft.com/office/powerpoint/2010/main" val="82449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9416" y="3104762"/>
            <a:ext cx="6117380" cy="1476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WINDOWS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 ITS APPLICATIONS</a:t>
            </a:r>
            <a:endParaRPr lang="zh-CN" altLang="en-US" sz="3600" dirty="0">
              <a:solidFill>
                <a:schemeClr val="bg1"/>
              </a:solidFill>
              <a:effectLst>
                <a:glow rad="63500">
                  <a:srgbClr val="00B0F0"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8000" y="6128472"/>
            <a:ext cx="296197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执古之道 御今之有</a:t>
            </a:r>
          </a:p>
        </p:txBody>
      </p:sp>
    </p:spTree>
    <p:extLst>
      <p:ext uri="{BB962C8B-B14F-4D97-AF65-F5344CB8AC3E}">
        <p14:creationId xmlns:p14="http://schemas.microsoft.com/office/powerpoint/2010/main" val="427489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35" y="260336"/>
            <a:ext cx="11137511" cy="720679"/>
          </a:xfrm>
        </p:spPr>
        <p:txBody>
          <a:bodyPr>
            <a:norm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035" y="1196679"/>
            <a:ext cx="11137511" cy="51116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99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7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4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日期占位符 1"/>
          <p:cNvSpPr/>
          <p:nvPr/>
        </p:nvSpPr>
        <p:spPr>
          <a:xfrm>
            <a:off x="40639" y="6410564"/>
            <a:ext cx="1904933" cy="4571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zh-CN" sz="1050" dirty="0">
              <a:solidFill>
                <a:schemeClr val="accent2"/>
              </a:solidFill>
            </a:endParaRPr>
          </a:p>
          <a:p>
            <a:pPr lvl="0"/>
            <a:r>
              <a:rPr lang="en-US" altLang="zh-CN" sz="1050" dirty="0">
                <a:solidFill>
                  <a:schemeClr val="accent2"/>
                </a:solidFill>
              </a:rPr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268020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8" y="2404534"/>
            <a:ext cx="8448857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5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2661" y="29552"/>
            <a:ext cx="1958884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116B1A7-C9B5-4931-A5BC-F80CA7FAD6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B779994-3AEF-4494-A93D-BB9684129776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11134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DA85D059-452B-4F89-84C2-4D1B7B5B5E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11012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Windows Programming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9CF5ED9-9CD3-4D76-814C-F7ABE91FDA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DBB568B-9DDB-44CA-B247-FD33357CD5A8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01706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E5DE8411-1120-46FB-96EF-563FC193AC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8302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MVVM and WPF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A7AA7C-82AC-4852-BA9F-EC0FCE05A185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C48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202BA239-A731-404A-8AB5-FFBCCCA93F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D69C378-C0B1-4679-BEBB-1CBE1FC410B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1614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8C91F3A-8E68-466F-AE23-D59EE35362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90310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UWP, </a:t>
            </a:r>
            <a:r>
              <a:rPr lang="en-US" altLang="zh-CN" sz="1600" b="1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App SDK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BB2E8D4-2F51-4FED-A98A-AA646F1CA9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75F141E-EE7C-49DA-84E1-E56092A0E43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2260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BB6C3244-6825-4D84-BA05-EADB6E860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687076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WebView2 and PWA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6AE7A1C0-1138-4587-966D-4705E9EA66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A7DF5F4-E937-4D22-B233-603B7A4B35C7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6440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02673" y="845559"/>
            <a:ext cx="5791887" cy="5543109"/>
            <a:chOff x="-744761" y="-143009"/>
            <a:chExt cx="7094267" cy="7094268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16687" y="1073458"/>
              <a:ext cx="4661334" cy="4661334"/>
            </a:xfrm>
            <a:prstGeom prst="rect">
              <a:avLst/>
            </a:prstGeom>
          </p:spPr>
        </p:pic>
        <p:sp>
          <p:nvSpPr>
            <p:cNvPr id="19" name="弧形 18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5484487"/>
                <a:gd name="adj2" fmla="val 18518042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2" name="弧形 21"/>
            <p:cNvSpPr/>
            <p:nvPr userDrawn="1"/>
          </p:nvSpPr>
          <p:spPr>
            <a:xfrm rot="10800000">
              <a:off x="-744760" y="-143009"/>
              <a:ext cx="7094266" cy="7094268"/>
            </a:xfrm>
            <a:prstGeom prst="arc">
              <a:avLst>
                <a:gd name="adj1" fmla="val 3803342"/>
                <a:gd name="adj2" fmla="val 19577685"/>
              </a:avLst>
            </a:prstGeom>
            <a:ln w="3048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4" name="弧形 23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3459"/>
                <a:gd name="adj2" fmla="val 4777379"/>
              </a:avLst>
            </a:prstGeom>
            <a:ln w="3048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5" name="弧形 24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19211528"/>
                <a:gd name="adj2" fmla="val 20880876"/>
              </a:avLst>
            </a:prstGeom>
            <a:ln w="3048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6" name="弧形 25"/>
            <p:cNvSpPr/>
            <p:nvPr userDrawn="1"/>
          </p:nvSpPr>
          <p:spPr>
            <a:xfrm rot="10800000">
              <a:off x="-744761" y="-143009"/>
              <a:ext cx="7094266" cy="7094268"/>
            </a:xfrm>
            <a:prstGeom prst="arc">
              <a:avLst>
                <a:gd name="adj1" fmla="val 1039272"/>
                <a:gd name="adj2" fmla="val 3259357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099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l" defTabSz="68557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395" indent="-171395" algn="l" defTabSz="6855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6972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9760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2548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49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  <p:sp>
        <p:nvSpPr>
          <p:cNvPr id="2" name="灯片编号占位符 4"/>
          <p:cNvSpPr>
            <a:spLocks noGrp="1"/>
          </p:cNvSpPr>
          <p:nvPr/>
        </p:nvSpPr>
        <p:spPr>
          <a:xfrm>
            <a:off x="24550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FALL 2023</a:t>
            </a:r>
          </a:p>
        </p:txBody>
      </p:sp>
      <p:sp>
        <p:nvSpPr>
          <p:cNvPr id="3" name="灯片编号占位符 4"/>
          <p:cNvSpPr>
            <a:spLocks noGrp="1"/>
          </p:cNvSpPr>
          <p:nvPr/>
        </p:nvSpPr>
        <p:spPr>
          <a:xfrm>
            <a:off x="9610539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A0DB2DC-4C9A-4742-B13C-FB6460FD3503}" type="slidenum">
              <a:rPr lang="en-US" sz="1000">
                <a:solidFill>
                  <a:schemeClr val="accent1">
                    <a:lumMod val="50000"/>
                  </a:schemeClr>
                </a:solidFill>
              </a:rPr>
              <a:t>‹#›</a:t>
            </a:fld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20315" y="10544"/>
            <a:ext cx="3058548" cy="278468"/>
            <a:chOff x="1475" y="3839"/>
            <a:chExt cx="4774" cy="329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40" y="3846"/>
              <a:ext cx="4009" cy="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107950" tIns="0" rIns="0" bIns="0" anchor="ctr" anchorCtr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 </a:t>
              </a: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操作系统概述</a:t>
              </a:r>
            </a:p>
          </p:txBody>
        </p:sp>
        <p:sp>
          <p:nvSpPr>
            <p:cNvPr id="27" name="矩形 29"/>
            <p:cNvSpPr>
              <a:spLocks noChangeArrowheads="1"/>
            </p:cNvSpPr>
            <p:nvPr/>
          </p:nvSpPr>
          <p:spPr bwMode="auto">
            <a:xfrm>
              <a:off x="1475" y="3839"/>
              <a:ext cx="770" cy="329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1DF30-A2BC-43AB-9ECD-EC5653BAC3C8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57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7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5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3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1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395" indent="-171395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Wingdings" panose="05000000000000000000" charset="0"/>
        <a:buChar char=""/>
        <a:defRPr sz="20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宋体" panose="02010600030101010101" pitchFamily="2" charset="-122"/>
        <a:buChar char="–"/>
        <a:defRPr sz="17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856972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Wingdings" panose="05000000000000000000" charset="0"/>
        <a:buChar char=""/>
        <a:defRPr sz="14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199760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42548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1885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126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549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windows/apps/winui/" TargetMode="External"/><Relationship Id="rId5" Type="http://schemas.openxmlformats.org/officeDocument/2006/relationships/hyperlink" Target="https://developer.microsoft.com/windows/downloads/windows-10-sdk/" TargetMode="Externa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3B88B4-05B4-4D9C-8A53-B42DD2882129}"/>
              </a:ext>
            </a:extLst>
          </p:cNvPr>
          <p:cNvSpPr txBox="1"/>
          <p:nvPr/>
        </p:nvSpPr>
        <p:spPr>
          <a:xfrm>
            <a:off x="130004" y="1268760"/>
            <a:ext cx="8126236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Windows 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464483-A796-4F9C-9021-1B78BC4983F7}"/>
              </a:ext>
            </a:extLst>
          </p:cNvPr>
          <p:cNvSpPr txBox="1">
            <a:spLocks/>
          </p:cNvSpPr>
          <p:nvPr/>
        </p:nvSpPr>
        <p:spPr>
          <a:xfrm>
            <a:off x="114624" y="4725144"/>
            <a:ext cx="6341416" cy="1805464"/>
          </a:xfrm>
        </p:spPr>
        <p:txBody>
          <a:bodyPr>
            <a:noAutofit/>
          </a:bodyPr>
          <a:lstStyle>
            <a:lvl1pPr marL="228526" indent="-228526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577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629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680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731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32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 Hu</a:t>
            </a:r>
          </a:p>
          <a:p>
            <a:pPr marL="0" indent="0" algn="r">
              <a:buNone/>
            </a:pP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jichengwhu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163 . com</a:t>
            </a:r>
          </a:p>
          <a:p>
            <a:pPr marL="0" indent="0" algn="r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https://gitee.com/principlewindows/win-principle-2023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45B24-8403-4897-B1B3-F45E4563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0216" y="1340343"/>
            <a:ext cx="3012976" cy="41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4736" y="404664"/>
            <a:ext cx="59613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涵盖社区、云、</a:t>
            </a:r>
            <a:r>
              <a:rPr lang="en-US" altLang="zh-CN" sz="2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VR…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提供易用的开发环境</a:t>
            </a: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5467350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的发展及技术演进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67408" y="1546448"/>
            <a:ext cx="11017224" cy="4114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DOS =&gt; GUI =&gt; GDI+ =&gt; WPF -&gt; UWP -&gt; FLUENT -&gt;Windows Design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16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32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64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2018: ML, Fluent Design System,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ix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eality……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2019: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XAML, C++/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sub-Linux, MSIX, Project Rome, webView2……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2020: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3.0 preview 2, Window 10X, CS/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winrt-rs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docker in WSL, Windows AI, </a:t>
            </a:r>
            <a:r>
              <a:rPr lang="en-US" altLang="zh-CN" b="1" dirty="0">
                <a:solidFill>
                  <a:srgbClr val="FF0000"/>
                </a:solidFill>
              </a:rPr>
              <a:t>Project Reunion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2021: App SDK, Win design, open for all, PWA , 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2022: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App SDK, Microsoft Store, open for all, PWA , GDK, ……</a:t>
            </a:r>
            <a:r>
              <a:rPr lang="en-US" altLang="zh-CN" sz="1200" b="1" dirty="0">
                <a:solidFill>
                  <a:schemeClr val="accent2">
                    <a:lumMod val="50000"/>
                  </a:schemeClr>
                </a:solidFill>
              </a:rPr>
              <a:t>WSA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2023: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Developer Tools, Apps on Arm, Every Dev is an AI Dev, App SDK</a:t>
            </a:r>
            <a:endParaRPr lang="zh-CN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2276872"/>
            <a:ext cx="950505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latin typeface="Consolas" panose="020B0609020204030204" pitchFamily="49" charset="0"/>
              </a:rPr>
              <a:t>https://developer.microsoft.com/en-us/windows/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06C1E1-0CFF-4E82-8C59-6B33398DDD29}"/>
              </a:ext>
            </a:extLst>
          </p:cNvPr>
          <p:cNvSpPr txBox="1"/>
          <p:nvPr/>
        </p:nvSpPr>
        <p:spPr>
          <a:xfrm>
            <a:off x="2603612" y="5792544"/>
            <a:ext cx="7344816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时代技术进化的速度越来越快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紧追时代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技术的步伐才能不被时代淘汰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739B-3927-4F12-8481-3B91CBBF006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C8512F-5898-4306-B6FC-98DE7720F701}"/>
              </a:ext>
            </a:extLst>
          </p:cNvPr>
          <p:cNvSpPr txBox="1"/>
          <p:nvPr/>
        </p:nvSpPr>
        <p:spPr>
          <a:xfrm>
            <a:off x="5735960" y="4127564"/>
            <a:ext cx="647227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https://docs.microsoft.com/en-us/windows/apps/windows-app-sdk/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67608" y="1981200"/>
            <a:ext cx="8640960" cy="30321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fusionware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Angular,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vue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projecting to different languages, </a:t>
            </a:r>
            <a:r>
              <a:rPr lang="en-US" altLang="zh-CN" b="1" dirty="0" err="1">
                <a:solidFill>
                  <a:srgbClr val="FF0000"/>
                </a:solidFill>
              </a:rPr>
              <a:t>appSDK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AI+web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dirty="0">
                <a:solidFill>
                  <a:srgbClr val="FF0000"/>
                </a:solidFill>
              </a:rPr>
              <a:t>agile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dirty="0">
                <a:solidFill>
                  <a:srgbClr val="FF0000"/>
                </a:solidFill>
              </a:rPr>
              <a:t>CI/CD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metaverse, digital twins,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AI,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E430A-B7BF-4BC8-8E7E-5812B0BF5B7B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7EEE59-CA96-4CED-A503-304D7B26B2D1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66D01-5246-497B-BAEA-925C9E4C4027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EE5D4-9207-4070-8D4F-C7105CEF4154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998E4-63C4-4DE3-9575-2527131667B6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F4B3EB-CFD1-4B2E-9EB3-AC0F9E99FB2E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82410F-B25E-4ABE-9C81-E337BB687CE0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C2B49E-9A07-4D77-B64E-2AAC13F3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867" y="322413"/>
            <a:ext cx="7806266" cy="4391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ABC1E1-DEDF-40F1-8387-0110722959B8}"/>
              </a:ext>
            </a:extLst>
          </p:cNvPr>
          <p:cNvSpPr/>
          <p:nvPr/>
        </p:nvSpPr>
        <p:spPr>
          <a:xfrm>
            <a:off x="2078973" y="4477982"/>
            <a:ext cx="7992888" cy="209236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改头换面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project 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ReUnion</a:t>
            </a:r>
            <a:endParaRPr lang="en-US" altLang="zh-CN" sz="2000" b="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AppContainer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沙箱隔离环境，严控权限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的进化版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XAML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框架的一套新的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UI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3.0 preview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改称正式的名字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SDK</a:t>
            </a:r>
          </a:p>
        </p:txBody>
      </p:sp>
    </p:spTree>
    <p:extLst>
      <p:ext uri="{BB962C8B-B14F-4D97-AF65-F5344CB8AC3E}">
        <p14:creationId xmlns:p14="http://schemas.microsoft.com/office/powerpoint/2010/main" val="29838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6A4FE-3676-447D-8DC9-AB853549313E}"/>
              </a:ext>
            </a:extLst>
          </p:cNvPr>
          <p:cNvSpPr txBox="1"/>
          <p:nvPr/>
        </p:nvSpPr>
        <p:spPr>
          <a:xfrm>
            <a:off x="7536160" y="645601"/>
            <a:ext cx="4320480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Kenny Kerr was playing out</a:t>
            </a:r>
          </a:p>
          <a:p>
            <a:pPr algn="l"/>
            <a:r>
              <a:rPr lang="en-US" altLang="zh-CN" sz="2000" b="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now in the spotlight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82E1425D-876F-47DB-BF7E-0741EF5825EF}"/>
              </a:ext>
            </a:extLst>
          </p:cNvPr>
          <p:cNvSpPr txBox="1">
            <a:spLocks/>
          </p:cNvSpPr>
          <p:nvPr/>
        </p:nvSpPr>
        <p:spPr bwMode="auto">
          <a:xfrm>
            <a:off x="2567608" y="1981200"/>
            <a:ext cx="864096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fusionware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Angular, vue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winRT projecting to different languages, </a:t>
            </a:r>
            <a:r>
              <a:rPr lang="en-US" altLang="zh-CN" b="1" kern="0">
                <a:solidFill>
                  <a:srgbClr val="FF0000"/>
                </a:solidFill>
              </a:rPr>
              <a:t>appSDK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AI+web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kern="0">
                <a:solidFill>
                  <a:srgbClr val="FF0000"/>
                </a:solidFill>
              </a:rPr>
              <a:t>agile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kern="0">
                <a:solidFill>
                  <a:srgbClr val="FF0000"/>
                </a:solidFill>
              </a:rPr>
              <a:t>CI/CD</a:t>
            </a:r>
            <a:endParaRPr lang="en-US" altLang="zh-CN" b="1" ker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metaverse, digital twins,</a:t>
            </a:r>
            <a:r>
              <a:rPr lang="zh-CN" altLang="en-US" b="1" ker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AI,</a:t>
            </a:r>
            <a:r>
              <a:rPr lang="zh-CN" altLang="en-US" b="1" ker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buFont typeface="Wingdings" panose="05000000000000000000" charset="0"/>
              <a:buNone/>
            </a:pPr>
            <a:endParaRPr lang="zh-CN" altLang="en-US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28E6E0-B914-47CB-86A5-BDF96036F4B5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608533-A72C-40A3-A9D6-EBAFFC88C714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A3139E-1091-4464-B0ED-2A54310E1FDB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657407-3464-4F47-BDB5-87205866B330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CF04FC-1567-4D00-B3D9-A269D578AFE9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8294D9-5E92-4F6B-8916-0D3BC33A2890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D7596B-D933-4DD7-B42E-FF72DCD24C01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C8CC24-6AC9-4C99-AEF3-1BEF57CB9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610541"/>
            <a:ext cx="8904312" cy="47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3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5620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endParaRPr lang="en-US" altLang="zh-CN" sz="32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对话框与各种控件是一些特殊的窗口</a:t>
            </a:r>
            <a:endParaRPr lang="en-US" altLang="zh-CN" sz="2800" b="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对界面元素的操作和消息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事件的处理都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这些对象的属性和操作，由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函数（或由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其封装的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.NET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框架中的类）提供。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r>
              <a:rPr lang="en-US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zh-CN" sz="28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70AA9-D198-42CC-B1F1-C1E0AA4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89" y="1052736"/>
            <a:ext cx="3190875" cy="548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3D26D-1719-4192-88F3-9DA159AD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2" y="3269299"/>
            <a:ext cx="2600325" cy="2505075"/>
          </a:xfrm>
          <a:prstGeom prst="rect">
            <a:avLst/>
          </a:prstGeom>
        </p:spPr>
      </p:pic>
      <p:sp>
        <p:nvSpPr>
          <p:cNvPr id="8" name="云形标注 8">
            <a:extLst>
              <a:ext uri="{FF2B5EF4-FFF2-40B4-BE49-F238E27FC236}">
                <a16:creationId xmlns:a16="http://schemas.microsoft.com/office/drawing/2014/main" id="{DF1A90BB-420E-4EC1-A46C-2D752C43BE40}"/>
              </a:ext>
            </a:extLst>
          </p:cNvPr>
          <p:cNvSpPr/>
          <p:nvPr/>
        </p:nvSpPr>
        <p:spPr>
          <a:xfrm>
            <a:off x="3161593" y="3220038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 </a:t>
            </a:r>
            <a:r>
              <a:rPr lang="zh-CN" altLang="en-US" sz="1200" dirty="0"/>
              <a:t>函数</a:t>
            </a:r>
          </a:p>
        </p:txBody>
      </p:sp>
      <p:sp>
        <p:nvSpPr>
          <p:cNvPr id="9" name="云形标注 10">
            <a:extLst>
              <a:ext uri="{FF2B5EF4-FFF2-40B4-BE49-F238E27FC236}">
                <a16:creationId xmlns:a16="http://schemas.microsoft.com/office/drawing/2014/main" id="{8F1C20E4-1CD5-4A01-B125-5477EA56C94E}"/>
              </a:ext>
            </a:extLst>
          </p:cNvPr>
          <p:cNvSpPr/>
          <p:nvPr/>
        </p:nvSpPr>
        <p:spPr>
          <a:xfrm>
            <a:off x="7194041" y="2407225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0350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消息</a:t>
            </a:r>
            <a:r>
              <a:rPr lang="en-US" altLang="zh-CN" dirty="0"/>
              <a:t>/</a:t>
            </a:r>
            <a:r>
              <a:rPr lang="zh-CN" altLang="en-US" dirty="0"/>
              <a:t>事件驱动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4705255" y="2636912"/>
            <a:ext cx="6503313" cy="3043824"/>
            <a:chOff x="1980" y="10842"/>
            <a:chExt cx="7920" cy="2964"/>
          </a:xfrm>
        </p:grpSpPr>
        <p:sp>
          <p:nvSpPr>
            <p:cNvPr id="1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980" y="10842"/>
              <a:ext cx="7920" cy="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lang="zh-CN" altLang="en-US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9086" y="10922"/>
              <a:ext cx="57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841" tIns="48920" rIns="97841" bIns="48920" anchor="ctr" anchorCtr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4" name="Group 2"/>
            <p:cNvGrpSpPr/>
            <p:nvPr/>
          </p:nvGrpSpPr>
          <p:grpSpPr bwMode="auto">
            <a:xfrm>
              <a:off x="1980" y="10842"/>
              <a:ext cx="7920" cy="2964"/>
              <a:chOff x="1800" y="12360"/>
              <a:chExt cx="7920" cy="2964"/>
            </a:xfrm>
          </p:grpSpPr>
          <p:sp>
            <p:nvSpPr>
              <p:cNvPr id="15" name="Text Box 26"/>
              <p:cNvSpPr txBox="1">
                <a:spLocks noChangeArrowheads="1"/>
              </p:cNvSpPr>
              <p:nvPr/>
            </p:nvSpPr>
            <p:spPr bwMode="auto">
              <a:xfrm>
                <a:off x="1980" y="12360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用户操作</a:t>
                </a:r>
              </a:p>
              <a:p>
                <a:pPr algn="ctr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系统事件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1800" y="1360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系统消息队列</a:t>
                </a:r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0" cy="15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Line 23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4500" y="1282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3960" y="1464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500" y="1438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5220" y="13452"/>
                <a:ext cx="0" cy="7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2610" y="13140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3420" y="13839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6480" y="1251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>
                <a:off x="6120" y="1306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 Box 14"/>
              <p:cNvSpPr txBox="1">
                <a:spLocks noChangeArrowheads="1"/>
              </p:cNvSpPr>
              <p:nvPr/>
            </p:nvSpPr>
            <p:spPr bwMode="auto">
              <a:xfrm>
                <a:off x="8280" y="1236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8280" y="1329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7740" y="1259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7740" y="135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9000" y="1293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6480" y="1407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6120" y="1462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8280" y="1392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5" name="Text Box 6"/>
              <p:cNvSpPr txBox="1">
                <a:spLocks noChangeArrowheads="1"/>
              </p:cNvSpPr>
              <p:nvPr/>
            </p:nvSpPr>
            <p:spPr bwMode="auto">
              <a:xfrm>
                <a:off x="8280" y="1485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36" name="Line 5"/>
              <p:cNvSpPr>
                <a:spLocks noChangeShapeType="1"/>
              </p:cNvSpPr>
              <p:nvPr/>
            </p:nvSpPr>
            <p:spPr bwMode="auto">
              <a:xfrm>
                <a:off x="7740" y="1415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7740" y="1508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Line 3"/>
              <p:cNvSpPr>
                <a:spLocks noChangeShapeType="1"/>
              </p:cNvSpPr>
              <p:nvPr/>
            </p:nvSpPr>
            <p:spPr bwMode="auto">
              <a:xfrm>
                <a:off x="9000" y="1449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8760985-1414-47EA-828E-347EA27B0DF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资源共享与数据交换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9051" y="2408879"/>
            <a:ext cx="4572000" cy="11631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抢先式多任务操作系统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应用程序之间共享系统资源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5087888" y="3751292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编程时，必须时刻记住尽早释放不再使用的系统资源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避免系统资源耗尽而造成效率急剧降低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41EDE-F0DF-4383-AF32-6232CED89A5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D1453-0D06-43EB-A8D5-0CA60CE1E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设备无关的</a:t>
            </a:r>
            <a:r>
              <a:rPr lang="en-US" altLang="zh-CN" dirty="0"/>
              <a:t>GDI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设备无关的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GDI</a:t>
            </a:r>
          </a:p>
        </p:txBody>
      </p:sp>
      <p:sp>
        <p:nvSpPr>
          <p:cNvPr id="7" name="矩形 6"/>
          <p:cNvSpPr/>
          <p:nvPr/>
        </p:nvSpPr>
        <p:spPr>
          <a:xfrm>
            <a:off x="3215680" y="3212976"/>
            <a:ext cx="568863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提供了与设备无关的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应用程序可以通过调用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函数，在不同显卡、打印机和显示器上输出图形或文本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FFBB0-4E73-439E-974F-5DCC16B3F3E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0959B6-002E-42DC-BC49-1D14B26E3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091" y="577851"/>
            <a:ext cx="3827009" cy="6858000"/>
          </a:xfrm>
          <a:prstGeom prst="rect">
            <a:avLst/>
          </a:prstGeom>
        </p:spPr>
      </p:pic>
      <p:sp>
        <p:nvSpPr>
          <p:cNvPr id="185346" name="圆角矩形 185345"/>
          <p:cNvSpPr/>
          <p:nvPr/>
        </p:nvSpPr>
        <p:spPr>
          <a:xfrm>
            <a:off x="2927350" y="1054101"/>
            <a:ext cx="6083300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4314"/>
                  <a:invGamma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 WINDOWS 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编程技术要点</a:t>
            </a:r>
          </a:p>
        </p:txBody>
      </p:sp>
      <p:sp>
        <p:nvSpPr>
          <p:cNvPr id="185347" name="圆角矩形 185346"/>
          <p:cNvSpPr/>
          <p:nvPr/>
        </p:nvSpPr>
        <p:spPr>
          <a:xfrm>
            <a:off x="3286820" y="5375276"/>
            <a:ext cx="6553596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2"/>
              </a:gs>
              <a:gs pos="50000">
                <a:schemeClr val="accent2">
                  <a:gamma/>
                  <a:tint val="24314"/>
                  <a:invGamma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AppSDK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PWA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PYTHON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MFC……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48" name="圆角矩形 185347"/>
          <p:cNvSpPr/>
          <p:nvPr/>
        </p:nvSpPr>
        <p:spPr>
          <a:xfrm>
            <a:off x="4151312" y="2493963"/>
            <a:ext cx="6337301" cy="1008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/>
              </a:gs>
              <a:gs pos="50000">
                <a:schemeClr val="hlink">
                  <a:gamma/>
                  <a:tint val="24314"/>
                  <a:invGamma/>
                </a:schemeClr>
              </a:gs>
              <a:gs pos="100000">
                <a:schemeClr val="hlink"/>
              </a:gs>
            </a:gsLst>
            <a:lin ang="0" scaled="1"/>
            <a:tileRect/>
          </a:gradFill>
          <a:ln w="19050">
            <a:noFill/>
          </a:ln>
        </p:spPr>
        <p:txBody>
          <a:bodyPr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               Visual Studio Community / Code</a:t>
            </a:r>
          </a:p>
        </p:txBody>
      </p:sp>
      <p:sp>
        <p:nvSpPr>
          <p:cNvPr id="185349" name="圆角矩形 185348"/>
          <p:cNvSpPr/>
          <p:nvPr/>
        </p:nvSpPr>
        <p:spPr>
          <a:xfrm>
            <a:off x="4405312" y="4006851"/>
            <a:ext cx="6155183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5"/>
              </a:gs>
              <a:gs pos="50000">
                <a:schemeClr val="folHlink">
                  <a:gamma/>
                  <a:tint val="24314"/>
                  <a:invGamma/>
                </a:schemeClr>
              </a:gs>
              <a:gs pos="100000">
                <a:schemeClr val="folHlink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WPF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XAML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winUI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winRT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50" name="矩形 185349"/>
          <p:cNvSpPr/>
          <p:nvPr/>
        </p:nvSpPr>
        <p:spPr>
          <a:xfrm>
            <a:off x="4601927" y="-25398"/>
            <a:ext cx="392338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571500" indent="-571500"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rgbClr val="003366"/>
                </a:solidFill>
                <a:ea typeface="黑体" panose="02010609060101010101" pitchFamily="2" charset="-122"/>
              </a:rPr>
              <a:t> 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本章要求</a:t>
            </a:r>
          </a:p>
        </p:txBody>
      </p:sp>
      <p:grpSp>
        <p:nvGrpSpPr>
          <p:cNvPr id="185351" name="组合 185350"/>
          <p:cNvGrpSpPr/>
          <p:nvPr/>
        </p:nvGrpSpPr>
        <p:grpSpPr>
          <a:xfrm>
            <a:off x="4152900" y="2133600"/>
            <a:ext cx="1512888" cy="1511300"/>
            <a:chOff x="657" y="800"/>
            <a:chExt cx="953" cy="952"/>
          </a:xfrm>
        </p:grpSpPr>
        <p:grpSp>
          <p:nvGrpSpPr>
            <p:cNvPr id="185352" name="组合 185351"/>
            <p:cNvGrpSpPr/>
            <p:nvPr/>
          </p:nvGrpSpPr>
          <p:grpSpPr>
            <a:xfrm>
              <a:off x="657" y="800"/>
              <a:ext cx="953" cy="952"/>
              <a:chOff x="2200" y="1570"/>
              <a:chExt cx="1496" cy="1496"/>
            </a:xfrm>
          </p:grpSpPr>
          <p:sp>
            <p:nvSpPr>
              <p:cNvPr id="185353" name="椭圆 185352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4" name="椭圆 185353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6980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5" name="椭圆 185354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6" name="椭圆 185355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7" name="椭圆 185356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58" name="矩形 185357"/>
            <p:cNvSpPr/>
            <p:nvPr/>
          </p:nvSpPr>
          <p:spPr>
            <a:xfrm>
              <a:off x="901" y="111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掌握</a:t>
              </a:r>
            </a:p>
          </p:txBody>
        </p:sp>
      </p:grpSp>
      <p:grpSp>
        <p:nvGrpSpPr>
          <p:cNvPr id="185359" name="组合 185358"/>
          <p:cNvGrpSpPr/>
          <p:nvPr/>
        </p:nvGrpSpPr>
        <p:grpSpPr>
          <a:xfrm>
            <a:off x="4260850" y="3717925"/>
            <a:ext cx="1512888" cy="1511300"/>
            <a:chOff x="975" y="2298"/>
            <a:chExt cx="953" cy="952"/>
          </a:xfrm>
        </p:grpSpPr>
        <p:grpSp>
          <p:nvGrpSpPr>
            <p:cNvPr id="185360" name="组合 185359"/>
            <p:cNvGrpSpPr/>
            <p:nvPr/>
          </p:nvGrpSpPr>
          <p:grpSpPr>
            <a:xfrm>
              <a:off x="975" y="2298"/>
              <a:ext cx="953" cy="952"/>
              <a:chOff x="2200" y="1570"/>
              <a:chExt cx="1496" cy="1496"/>
            </a:xfrm>
          </p:grpSpPr>
          <p:sp>
            <p:nvSpPr>
              <p:cNvPr id="185361" name="椭圆 185360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2" name="椭圆 185361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66667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3" name="椭圆 185362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5411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4" name="椭圆 185363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5" name="椭圆 185364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66" name="矩形 185365"/>
            <p:cNvSpPr/>
            <p:nvPr/>
          </p:nvSpPr>
          <p:spPr>
            <a:xfrm>
              <a:off x="1174" y="260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熟悉</a:t>
              </a:r>
            </a:p>
          </p:txBody>
        </p:sp>
      </p:grpSp>
      <p:grpSp>
        <p:nvGrpSpPr>
          <p:cNvPr id="185367" name="组合 185366"/>
          <p:cNvGrpSpPr/>
          <p:nvPr/>
        </p:nvGrpSpPr>
        <p:grpSpPr>
          <a:xfrm>
            <a:off x="2927350" y="5086350"/>
            <a:ext cx="1512888" cy="1511300"/>
            <a:chOff x="1611" y="2750"/>
            <a:chExt cx="953" cy="952"/>
          </a:xfrm>
        </p:grpSpPr>
        <p:grpSp>
          <p:nvGrpSpPr>
            <p:cNvPr id="185368" name="组合 185367"/>
            <p:cNvGrpSpPr/>
            <p:nvPr/>
          </p:nvGrpSpPr>
          <p:grpSpPr>
            <a:xfrm>
              <a:off x="1611" y="2750"/>
              <a:ext cx="953" cy="952"/>
              <a:chOff x="2200" y="1570"/>
              <a:chExt cx="1496" cy="1496"/>
            </a:xfrm>
          </p:grpSpPr>
          <p:sp>
            <p:nvSpPr>
              <p:cNvPr id="185369" name="椭圆 185368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0" name="椭圆 185369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1" name="椭圆 185370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2" name="椭圆 185371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3" name="椭圆 185372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74" name="矩形 185373"/>
            <p:cNvSpPr/>
            <p:nvPr/>
          </p:nvSpPr>
          <p:spPr>
            <a:xfrm>
              <a:off x="1822" y="3055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了解</a:t>
              </a:r>
            </a:p>
          </p:txBody>
        </p:sp>
      </p:grpSp>
      <p:grpSp>
        <p:nvGrpSpPr>
          <p:cNvPr id="185375" name="组合 185374"/>
          <p:cNvGrpSpPr/>
          <p:nvPr/>
        </p:nvGrpSpPr>
        <p:grpSpPr>
          <a:xfrm>
            <a:off x="2855914" y="838200"/>
            <a:ext cx="1512887" cy="1511300"/>
            <a:chOff x="999" y="3249"/>
            <a:chExt cx="953" cy="952"/>
          </a:xfrm>
        </p:grpSpPr>
        <p:grpSp>
          <p:nvGrpSpPr>
            <p:cNvPr id="185376" name="组合 185375"/>
            <p:cNvGrpSpPr/>
            <p:nvPr/>
          </p:nvGrpSpPr>
          <p:grpSpPr>
            <a:xfrm>
              <a:off x="999" y="3249"/>
              <a:ext cx="953" cy="952"/>
              <a:chOff x="2200" y="1570"/>
              <a:chExt cx="1496" cy="1496"/>
            </a:xfrm>
          </p:grpSpPr>
          <p:sp>
            <p:nvSpPr>
              <p:cNvPr id="185377" name="椭圆 185376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8" name="椭圆 185377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5725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9" name="椭圆 185378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5411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0" name="椭圆 185379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1" name="椭圆 185380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82" name="矩形 185381"/>
            <p:cNvSpPr/>
            <p:nvPr/>
          </p:nvSpPr>
          <p:spPr>
            <a:xfrm>
              <a:off x="1202" y="3554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理解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AA6F1F7-711B-418A-9D63-C4909C5790F1}"/>
              </a:ext>
            </a:extLst>
          </p:cNvPr>
          <p:cNvSpPr/>
          <p:nvPr/>
        </p:nvSpPr>
        <p:spPr>
          <a:xfrm>
            <a:off x="6022923" y="4653136"/>
            <a:ext cx="172798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E94C20-A383-4DF0-A69C-7CCB043A9FB7}"/>
              </a:ext>
            </a:extLst>
          </p:cNvPr>
          <p:cNvSpPr/>
          <p:nvPr/>
        </p:nvSpPr>
        <p:spPr>
          <a:xfrm>
            <a:off x="8328248" y="6036400"/>
            <a:ext cx="117088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DVF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nimBg="1"/>
      <p:bldP spid="185347" grpId="0" animBg="1"/>
      <p:bldP spid="185348" grpId="0" animBg="1"/>
      <p:bldP spid="1853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94561017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1.2 Windows Programming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A39E-BA1E-46F4-8F71-455307B1EA52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工具及开发流程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工具及开发流程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3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196751"/>
            <a:ext cx="10515600" cy="5296119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en-US" altLang="zh-CN" dirty="0" err="1"/>
              <a:t>WinGet</a:t>
            </a:r>
            <a:endParaRPr lang="en-US" altLang="zh-CN" dirty="0"/>
          </a:p>
          <a:p>
            <a:pPr lvl="1"/>
            <a:r>
              <a:rPr lang="zh-CN" altLang="en-US" sz="1500" dirty="0"/>
              <a:t>参见 </a:t>
            </a:r>
            <a:r>
              <a:rPr lang="en-US" altLang="zh-CN" sz="1500" dirty="0"/>
              <a:t>https://docs.microsoft.com/en-us/windows/package-manager/winget/</a:t>
            </a:r>
          </a:p>
          <a:p>
            <a:r>
              <a:rPr lang="en-US" altLang="zh-CN" dirty="0"/>
              <a:t>  PowerShell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Microsoft.PowerShell</a:t>
            </a:r>
            <a:endParaRPr lang="en-US" altLang="zh-CN" sz="1500" dirty="0"/>
          </a:p>
          <a:p>
            <a:r>
              <a:rPr lang="en-US" altLang="zh-CN" dirty="0"/>
              <a:t> Git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500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pPr lvl="1"/>
            <a:r>
              <a:rPr lang="zh-CN" altLang="en-US" sz="1500" dirty="0"/>
              <a:t>升级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upgrade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r>
              <a:rPr lang="zh-CN" altLang="en-US" dirty="0"/>
              <a:t>  </a:t>
            </a:r>
            <a:r>
              <a:rPr lang="en-US" altLang="zh-CN" dirty="0" err="1"/>
              <a:t>PowerToys</a:t>
            </a:r>
            <a:endParaRPr lang="en-US" altLang="zh-CN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search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npm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Node.js </a:t>
            </a:r>
            <a:r>
              <a:rPr lang="zh-CN" altLang="en-US" dirty="0"/>
              <a:t>的包管理工具，用来安装各种 </a:t>
            </a:r>
            <a:r>
              <a:rPr lang="en-US" altLang="zh-CN" dirty="0"/>
              <a:t>Node.js </a:t>
            </a:r>
            <a:r>
              <a:rPr lang="zh-CN" altLang="en-US" dirty="0"/>
              <a:t>的扩展。</a:t>
            </a:r>
            <a:endParaRPr lang="en-US" altLang="zh-CN" dirty="0"/>
          </a:p>
          <a:p>
            <a:r>
              <a:rPr lang="en-US" altLang="zh-CN" dirty="0"/>
              <a:t>  Markdown Editor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TextLive</a:t>
            </a:r>
            <a:r>
              <a:rPr lang="en-US" altLang="zh-CN" dirty="0"/>
              <a:t> + VS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Install .NET on Windows</a:t>
            </a:r>
          </a:p>
          <a:p>
            <a:pPr lvl="1"/>
            <a:r>
              <a:rPr lang="en-US" altLang="zh-CN" dirty="0"/>
              <a:t>https://learn.microsoft.com/en-us/dotnet/core/install/windows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工具及开发流程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9"/>
            <a:ext cx="10515600" cy="975640"/>
          </a:xfrm>
        </p:spPr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下若干常用工具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E6560E-1254-4FBF-8429-BC40DCBD6128}"/>
              </a:ext>
            </a:extLst>
          </p:cNvPr>
          <p:cNvSpPr/>
          <p:nvPr/>
        </p:nvSpPr>
        <p:spPr>
          <a:xfrm>
            <a:off x="4727848" y="3217311"/>
            <a:ext cx="7128792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技术发展太快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必须学会喜新爱旧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4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43672" y="5661248"/>
            <a:ext cx="483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architecture of a dev team, in silicon valley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Meeting minutes</a:t>
            </a:r>
            <a:endParaRPr lang="zh-CN" altLang="en-US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690691"/>
            <a:ext cx="3296110" cy="47155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0C3035-71B0-4BC6-A5E3-92E7ECE08026}"/>
              </a:ext>
            </a:extLst>
          </p:cNvPr>
          <p:cNvSpPr/>
          <p:nvPr/>
        </p:nvSpPr>
        <p:spPr>
          <a:xfrm>
            <a:off x="2639616" y="4797152"/>
            <a:ext cx="5698586" cy="778290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r>
              <a:rPr lang="en-US" altLang="zh-CN" sz="4000" b="0" dirty="0">
                <a:latin typeface="Consolas" panose="020B0609020204030204" pitchFamily="49" charset="0"/>
              </a:rPr>
              <a:t>GitHub Action CI/CD</a:t>
            </a:r>
            <a:endParaRPr lang="zh-CN" altLang="en-US" sz="4000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D2EEC9-2BD8-4DF4-AA40-12040ABCDD1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F1709A-549D-4891-9078-A0DE43FE89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E704A-C521-4A11-A6EF-5170212D063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使用微软 </a:t>
            </a:r>
            <a:r>
              <a:rPr lang="en-US" altLang="zh-CN" dirty="0"/>
              <a:t>Project </a:t>
            </a:r>
            <a:r>
              <a:rPr lang="zh-CN" altLang="en-US" dirty="0"/>
              <a:t>进行项目管理（甘特图）</a:t>
            </a:r>
          </a:p>
          <a:p>
            <a:r>
              <a:rPr lang="zh-CN" altLang="en-US" dirty="0"/>
              <a:t>  选取源码管理工具 </a:t>
            </a:r>
            <a:r>
              <a:rPr lang="en-US" altLang="zh-CN" dirty="0"/>
              <a:t>(GitHub/Azure/</a:t>
            </a:r>
            <a:r>
              <a:rPr lang="en-US" altLang="zh-CN" dirty="0" err="1"/>
              <a:t>gitee</a:t>
            </a:r>
            <a:r>
              <a:rPr lang="en-US" altLang="zh-CN" dirty="0"/>
              <a:t>, </a:t>
            </a:r>
            <a:r>
              <a:rPr lang="zh-CN" altLang="en-US" dirty="0"/>
              <a:t>建议教育用户同时使用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使用 </a:t>
            </a:r>
            <a:r>
              <a:rPr lang="en-US" altLang="zh-CN" dirty="0"/>
              <a:t>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 </a:t>
            </a:r>
            <a:r>
              <a:rPr lang="zh-CN" altLang="en-US" dirty="0"/>
              <a:t>编写源码，通常采用 </a:t>
            </a:r>
            <a:r>
              <a:rPr lang="en-US" altLang="zh-CN" dirty="0"/>
              <a:t>VS Code </a:t>
            </a:r>
            <a:r>
              <a:rPr lang="zh-CN" altLang="en-US" dirty="0"/>
              <a:t>或 </a:t>
            </a:r>
            <a:r>
              <a:rPr lang="en-US" altLang="zh-CN" dirty="0"/>
              <a:t>Visual Studio, </a:t>
            </a:r>
            <a:r>
              <a:rPr lang="zh-CN" altLang="en-US" dirty="0"/>
              <a:t>嵌入式开发通常采用</a:t>
            </a:r>
            <a:r>
              <a:rPr lang="en-US" altLang="zh-CN" dirty="0"/>
              <a:t>Keil </a:t>
            </a:r>
            <a:r>
              <a:rPr lang="el-GR" altLang="zh-CN" dirty="0"/>
              <a:t>μ</a:t>
            </a:r>
            <a:r>
              <a:rPr lang="en-US" altLang="zh-CN" dirty="0"/>
              <a:t>Vision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在 </a:t>
            </a:r>
            <a:r>
              <a:rPr lang="en-US" altLang="zh-CN" dirty="0"/>
              <a:t>IDE </a:t>
            </a:r>
            <a:r>
              <a:rPr lang="zh-CN" altLang="en-US" dirty="0"/>
              <a:t>中 </a:t>
            </a:r>
            <a:r>
              <a:rPr lang="en-US" altLang="zh-CN" dirty="0"/>
              <a:t>Coding &amp; Debugging </a:t>
            </a:r>
            <a:r>
              <a:rPr lang="zh-CN" altLang="en-US" dirty="0"/>
              <a:t>（</a:t>
            </a:r>
            <a:r>
              <a:rPr lang="en-US" altLang="zh-CN" dirty="0"/>
              <a:t>F5, F9, F10, F11)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编写单元测试代码进行测试，测试完成后提交到相应的</a:t>
            </a:r>
            <a:r>
              <a:rPr lang="en-US" altLang="zh-CN" dirty="0"/>
              <a:t>git</a:t>
            </a:r>
            <a:r>
              <a:rPr lang="zh-CN" altLang="en-US" dirty="0"/>
              <a:t>分枝</a:t>
            </a:r>
          </a:p>
          <a:p>
            <a:r>
              <a:rPr lang="zh-CN" altLang="en-US" dirty="0"/>
              <a:t>  编写集成测试代码进行测试，更新开发主分支</a:t>
            </a:r>
            <a:r>
              <a:rPr lang="en-US" altLang="zh-CN" dirty="0"/>
              <a:t>(default)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稳定版本发布，更新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304" y="4725144"/>
            <a:ext cx="7191391" cy="135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应该必须掌握的一款优秀的 </a:t>
            </a:r>
            <a:r>
              <a:rPr lang="en-US" altLang="zh-CN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3E64CF7-FAB8-48F0-A9E0-47AE2125B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369521-9799-4F35-95CF-030ABC7C3061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 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Visual Studio </a:t>
            </a:r>
            <a:r>
              <a:rPr lang="zh-CN" altLang="en-US" dirty="0"/>
              <a:t>支持多个版本同机安装</a:t>
            </a:r>
          </a:p>
          <a:p>
            <a:r>
              <a:rPr lang="zh-CN" altLang="en-US" dirty="0"/>
              <a:t>   建议安装 </a:t>
            </a:r>
            <a:r>
              <a:rPr lang="en-US" altLang="zh-CN" dirty="0"/>
              <a:t>Visual Studio Community 2022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Microsoft.VisualStudio.2022.Community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其它用途</a:t>
            </a:r>
            <a:endParaRPr lang="en-US" altLang="zh-CN" dirty="0"/>
          </a:p>
          <a:p>
            <a:pPr lvl="1"/>
            <a:r>
              <a:rPr lang="en-US" altLang="zh-CN" dirty="0"/>
              <a:t>Markdown Editor</a:t>
            </a:r>
          </a:p>
          <a:p>
            <a:pPr lvl="1"/>
            <a:r>
              <a:rPr lang="en-US" altLang="zh-CN" dirty="0"/>
              <a:t>Latex Editor: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tug.texworks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/>
              <a:t>https://gitee.com/principlewindows/vsMem/blob/master/tools/tex/texLive.md</a:t>
            </a:r>
          </a:p>
          <a:p>
            <a:pPr lvl="1"/>
            <a:r>
              <a:rPr lang="zh-CN" altLang="en-US" dirty="0"/>
              <a:t>嵌入式开发 </a:t>
            </a:r>
            <a:r>
              <a:rPr lang="en-US" altLang="zh-CN" dirty="0"/>
              <a:t>IDE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569280-786E-4D4E-9BFE-0038E7B9FEC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  <p:extLst>
      <p:ext uri="{BB962C8B-B14F-4D97-AF65-F5344CB8AC3E}">
        <p14:creationId xmlns:p14="http://schemas.microsoft.com/office/powerpoint/2010/main" val="3956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CN" dirty="0"/>
              <a:t>Visual Studio Community 2022 </a:t>
            </a:r>
            <a:r>
              <a:rPr lang="zh-CN" altLang="en-US" dirty="0"/>
              <a:t>安装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B6172F-9DC2-4C36-BDD9-7EBECC469CC8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  注册用户</a:t>
            </a:r>
          </a:p>
          <a:p>
            <a:r>
              <a:rPr lang="zh-CN" altLang="en-US" dirty="0"/>
              <a:t>    添加工作负载</a:t>
            </a:r>
            <a:endParaRPr lang="en-US" altLang="zh-CN" dirty="0"/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开发，</a:t>
            </a:r>
            <a:r>
              <a:rPr lang="en-US" altLang="zh-CN" dirty="0"/>
              <a:t>Node.js 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.NET </a:t>
            </a:r>
            <a:r>
              <a:rPr lang="zh-CN" altLang="en-US" dirty="0"/>
              <a:t>桌面开发，</a:t>
            </a:r>
            <a:r>
              <a:rPr lang="en-US" altLang="zh-CN" dirty="0"/>
              <a:t>C++ </a:t>
            </a:r>
            <a:r>
              <a:rPr lang="zh-CN" altLang="en-US" dirty="0"/>
              <a:t>桌面开发</a:t>
            </a:r>
            <a:r>
              <a:rPr lang="en-US" altLang="zh-CN" dirty="0"/>
              <a:t>, </a:t>
            </a:r>
            <a:r>
              <a:rPr lang="zh-CN" altLang="en-US" dirty="0"/>
              <a:t>通用 </a:t>
            </a:r>
            <a:r>
              <a:rPr lang="en-US" altLang="zh-CN" dirty="0"/>
              <a:t>Windows </a:t>
            </a:r>
            <a:r>
              <a:rPr lang="zh-CN" altLang="en-US" dirty="0"/>
              <a:t>平台开发，</a:t>
            </a:r>
            <a:r>
              <a:rPr lang="en-US" altLang="zh-CN" dirty="0"/>
              <a:t>C++ </a:t>
            </a:r>
            <a:r>
              <a:rPr lang="zh-CN" altLang="en-US" dirty="0"/>
              <a:t>移动开发</a:t>
            </a:r>
            <a:endParaRPr lang="en-US" altLang="zh-CN" dirty="0"/>
          </a:p>
          <a:p>
            <a:pPr lvl="1"/>
            <a:r>
              <a:rPr lang="en-US" altLang="zh-CN" dirty="0"/>
              <a:t>C++ </a:t>
            </a:r>
            <a:r>
              <a:rPr lang="zh-CN" altLang="en-US" dirty="0"/>
              <a:t>游戏开发</a:t>
            </a:r>
          </a:p>
          <a:p>
            <a:r>
              <a:rPr lang="zh-CN" altLang="en-US" dirty="0"/>
              <a:t>    添加“使用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Linux</a:t>
            </a:r>
            <a:r>
              <a:rPr lang="zh-CN" altLang="en-US" dirty="0"/>
              <a:t>开发”</a:t>
            </a:r>
            <a:endParaRPr lang="en-US" altLang="zh-CN" dirty="0"/>
          </a:p>
          <a:p>
            <a:r>
              <a:rPr lang="zh-CN" altLang="en-US" dirty="0"/>
              <a:t>    添加 </a:t>
            </a:r>
            <a:r>
              <a:rPr lang="en-US" altLang="zh-CN" dirty="0"/>
              <a:t>MFC </a:t>
            </a:r>
            <a:r>
              <a:rPr lang="zh-CN" altLang="en-US" dirty="0"/>
              <a:t>支持</a:t>
            </a:r>
          </a:p>
          <a:p>
            <a:r>
              <a:rPr lang="zh-CN" altLang="en-US" dirty="0"/>
              <a:t>    添加英语语言包</a:t>
            </a:r>
            <a:r>
              <a:rPr lang="en-US" altLang="zh-CN" dirty="0"/>
              <a:t>, </a:t>
            </a:r>
            <a:r>
              <a:rPr lang="zh-CN" altLang="en-US" dirty="0"/>
              <a:t>建议安装完成后将界面设置为英语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升级到最新版本 </a:t>
            </a:r>
            <a:r>
              <a:rPr lang="en-US" altLang="zh-CN" dirty="0"/>
              <a:t>17.7.4</a:t>
            </a:r>
            <a:endParaRPr lang="zh-CN" altLang="en-US" dirty="0"/>
          </a:p>
          <a:p>
            <a:r>
              <a:rPr lang="zh-CN" altLang="en-US" dirty="0"/>
              <a:t>    更新 </a:t>
            </a:r>
            <a:r>
              <a:rPr lang="en-US" altLang="zh-CN" dirty="0"/>
              <a:t>.NET </a:t>
            </a:r>
            <a:r>
              <a:rPr lang="zh-CN" altLang="en-US" dirty="0"/>
              <a:t>到最新版本</a:t>
            </a:r>
          </a:p>
        </p:txBody>
      </p:sp>
      <p:sp>
        <p:nvSpPr>
          <p:cNvPr id="4" name="矩形 3"/>
          <p:cNvSpPr/>
          <p:nvPr/>
        </p:nvSpPr>
        <p:spPr>
          <a:xfrm>
            <a:off x="4223792" y="4977467"/>
            <a:ext cx="4572000" cy="395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/>
              <a:t>https://www.microsoft.com/net/download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007768" y="4646410"/>
            <a:ext cx="3560837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Help =&gt; Check for Update</a:t>
            </a:r>
            <a:endParaRPr lang="zh-CN" altLang="en-US" sz="1800" dirty="0"/>
          </a:p>
        </p:txBody>
      </p:sp>
      <p:pic>
        <p:nvPicPr>
          <p:cNvPr id="3" name="图片 2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63593"/>
            <a:ext cx="8675934" cy="5930814"/>
          </a:xfrm>
          <a:prstGeom prst="rect">
            <a:avLst/>
          </a:prstGeom>
        </p:spPr>
      </p:pic>
      <p:pic>
        <p:nvPicPr>
          <p:cNvPr id="7" name="图片 6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1982" y="818858"/>
            <a:ext cx="8321656" cy="5688632"/>
          </a:xfrm>
          <a:prstGeom prst="rect">
            <a:avLst/>
          </a:prstGeom>
        </p:spPr>
      </p:pic>
      <p:pic>
        <p:nvPicPr>
          <p:cNvPr id="9" name="图片 8" hidden="1">
            <a:extLst>
              <a:ext uri="{FF2B5EF4-FFF2-40B4-BE49-F238E27FC236}">
                <a16:creationId xmlns:a16="http://schemas.microsoft.com/office/drawing/2014/main" id="{C7FE37FC-40CB-460B-9EBC-141B22A1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1588002"/>
            <a:ext cx="3857143" cy="49238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351CB8-990A-4487-A11E-7C57B862127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Qt Visual Studio Tools</a:t>
            </a:r>
          </a:p>
          <a:p>
            <a:r>
              <a:rPr lang="en-US" altLang="zh-CN" dirty="0"/>
              <a:t>  Windows App SDK / </a:t>
            </a:r>
            <a:r>
              <a:rPr lang="en-US" altLang="zh-CN" dirty="0" err="1"/>
              <a:t>WinUI</a:t>
            </a:r>
            <a:r>
              <a:rPr lang="en-US" altLang="zh-CN" dirty="0"/>
              <a:t> 3.0: C++/WinRT, C#/WinRT</a:t>
            </a:r>
          </a:p>
          <a:p>
            <a:r>
              <a:rPr lang="en-US" altLang="zh-CN" dirty="0"/>
              <a:t>  Windows Template Studio</a:t>
            </a:r>
          </a:p>
          <a:p>
            <a:r>
              <a:rPr lang="en-US" altLang="zh-CN" dirty="0"/>
              <a:t>  Visual Studio </a:t>
            </a:r>
            <a:r>
              <a:rPr lang="en-US" altLang="zh-CN" dirty="0" err="1"/>
              <a:t>IntelliCode</a:t>
            </a:r>
            <a:endParaRPr lang="en-US" altLang="zh-CN" dirty="0"/>
          </a:p>
          <a:p>
            <a:r>
              <a:rPr lang="en-US" altLang="zh-CN" dirty="0"/>
              <a:t>  Microsoft Visual Studio Installer Projects</a:t>
            </a:r>
          </a:p>
          <a:p>
            <a:r>
              <a:rPr lang="en-US" altLang="zh-CN" dirty="0"/>
              <a:t>  python</a:t>
            </a:r>
          </a:p>
          <a:p>
            <a:r>
              <a:rPr lang="en-US" altLang="zh-CN" dirty="0"/>
              <a:t>  Markdown Editor V2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CoPilot</a:t>
            </a:r>
            <a:endParaRPr lang="en-US" altLang="zh-CN" dirty="0"/>
          </a:p>
          <a:p>
            <a:r>
              <a:rPr lang="en-US" altLang="zh-CN" dirty="0"/>
              <a:t>  Live Share 2022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AF31029C-4406-41D1-A852-9AFB97A2F6D8}"/>
              </a:ext>
            </a:extLst>
          </p:cNvPr>
          <p:cNvSpPr txBox="1">
            <a:spLocks/>
          </p:cNvSpPr>
          <p:nvPr/>
        </p:nvSpPr>
        <p:spPr bwMode="auto">
          <a:xfrm>
            <a:off x="4871864" y="4581129"/>
            <a:ext cx="6130628" cy="17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>
                <a:solidFill>
                  <a:schemeClr val="accent2">
                    <a:lumMod val="50000"/>
                  </a:schemeClr>
                </a:solidFill>
              </a:rPr>
              <a:t>安装步骤：</a:t>
            </a: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 Tools =&gt; Extensions and Updates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在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Online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中搜索要安装的扩展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点击下载安装（完成后需要重启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Visual Studio Community 2022 extensions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6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zh-CN" altLang="en-US" sz="3200" dirty="0"/>
              <a:t> 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编程语言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819AC99-43FD-492F-A475-606FE339D4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编程语言的选择</a:t>
            </a:r>
          </a:p>
        </p:txBody>
      </p:sp>
      <p:sp>
        <p:nvSpPr>
          <p:cNvPr id="5" name="矩形 4"/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多多动手练习是学习本课程的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唯一诀窍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9576" y="4437112"/>
            <a:ext cx="7570470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开发效率与运行效率常常是一对矛盾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18954-8111-479A-B2BF-DFBC132A934C}"/>
              </a:ext>
            </a:extLst>
          </p:cNvPr>
          <p:cNvSpPr/>
          <p:nvPr/>
        </p:nvSpPr>
        <p:spPr>
          <a:xfrm>
            <a:off x="6600056" y="1218788"/>
            <a:ext cx="542426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托管代码、托管数据和托管类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E18D8E-21E2-4338-9C09-21EF9C4CECE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960A40-5741-444E-BC80-2F55C172340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在</a:t>
            </a:r>
            <a:r>
              <a:rPr lang="en-US" altLang="zh-CN" dirty="0"/>
              <a:t>Visual Studio</a:t>
            </a:r>
            <a:r>
              <a:rPr lang="zh-CN" altLang="en-US" dirty="0"/>
              <a:t>提供的各种语言工具中，只有用</a:t>
            </a:r>
            <a:r>
              <a:rPr lang="en-US" altLang="zh-CN" dirty="0"/>
              <a:t>Visual C++</a:t>
            </a:r>
            <a:r>
              <a:rPr lang="zh-CN" altLang="en-US" dirty="0"/>
              <a:t>才能编写传统的</a:t>
            </a:r>
            <a:r>
              <a:rPr lang="en-US" altLang="zh-CN" dirty="0"/>
              <a:t>Windows</a:t>
            </a:r>
            <a:r>
              <a:rPr lang="zh-CN" altLang="en-US" dirty="0"/>
              <a:t>应用程序。</a:t>
            </a:r>
            <a:r>
              <a:rPr lang="en-US" altLang="zh-CN" dirty="0"/>
              <a:t>VC</a:t>
            </a:r>
            <a:r>
              <a:rPr lang="zh-CN" altLang="en-US" dirty="0"/>
              <a:t>也是</a:t>
            </a:r>
            <a:r>
              <a:rPr lang="en-US" altLang="zh-CN" dirty="0"/>
              <a:t>VS</a:t>
            </a:r>
            <a:r>
              <a:rPr lang="zh-CN" altLang="en-US" dirty="0"/>
              <a:t>中唯一的一种可以同时</a:t>
            </a:r>
            <a:r>
              <a:rPr lang="en-US" altLang="zh-CN" dirty="0"/>
              <a:t>[</a:t>
            </a:r>
            <a:r>
              <a:rPr lang="zh-CN" altLang="en-US" dirty="0"/>
              <a:t>混合</a:t>
            </a:r>
            <a:r>
              <a:rPr lang="en-US" altLang="zh-CN" dirty="0"/>
              <a:t>]</a:t>
            </a:r>
            <a:r>
              <a:rPr lang="zh-CN" altLang="en-US" dirty="0"/>
              <a:t>编写非托管（</a:t>
            </a:r>
            <a:r>
              <a:rPr lang="en-US" altLang="zh-CN" dirty="0"/>
              <a:t>API</a:t>
            </a:r>
            <a:r>
              <a:rPr lang="zh-CN" altLang="en-US" dirty="0"/>
              <a:t>与</a:t>
            </a:r>
            <a:r>
              <a:rPr lang="en-US" altLang="zh-CN" dirty="0"/>
              <a:t>MFC/ATL</a:t>
            </a:r>
            <a:r>
              <a:rPr lang="zh-CN" altLang="en-US" dirty="0"/>
              <a:t>）程序和托管（</a:t>
            </a:r>
            <a:r>
              <a:rPr lang="en-US" altLang="zh-CN" dirty="0"/>
              <a:t>.NET</a:t>
            </a:r>
            <a:r>
              <a:rPr lang="zh-CN" altLang="en-US" dirty="0"/>
              <a:t>）程序的工具，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VS</a:t>
            </a:r>
            <a:r>
              <a:rPr lang="zh-CN" altLang="en-US" dirty="0"/>
              <a:t>中的其他语言工具（如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VB</a:t>
            </a:r>
            <a:r>
              <a:rPr lang="zh-CN" altLang="en-US" dirty="0"/>
              <a:t>和</a:t>
            </a:r>
            <a:r>
              <a:rPr lang="en-US" altLang="zh-CN" dirty="0"/>
              <a:t>F# </a:t>
            </a:r>
            <a:r>
              <a:rPr lang="zh-CN" altLang="en-US" dirty="0"/>
              <a:t>等）则只能编写</a:t>
            </a:r>
            <a:r>
              <a:rPr lang="en-US" altLang="zh-CN" dirty="0"/>
              <a:t>.NET</a:t>
            </a:r>
            <a:r>
              <a:rPr lang="zh-CN" altLang="en-US" dirty="0"/>
              <a:t>环境下的托管程序</a:t>
            </a:r>
          </a:p>
          <a:p>
            <a:r>
              <a:rPr lang="zh-CN" altLang="en-US" dirty="0"/>
              <a:t>  本课程使用 </a:t>
            </a:r>
            <a:r>
              <a:rPr lang="en-US" altLang="zh-CN" dirty="0"/>
              <a:t>C++, C# </a:t>
            </a:r>
            <a:r>
              <a:rPr lang="zh-CN" altLang="en-US" dirty="0"/>
              <a:t>及 </a:t>
            </a:r>
            <a:r>
              <a:rPr lang="en-US" altLang="zh-CN" dirty="0"/>
              <a:t>python </a:t>
            </a:r>
            <a:r>
              <a:rPr lang="zh-CN" altLang="en-US" dirty="0"/>
              <a:t>来进行教学</a:t>
            </a:r>
            <a:r>
              <a:rPr lang="en-US" altLang="zh-CN" dirty="0"/>
              <a:t>, </a:t>
            </a:r>
            <a:r>
              <a:rPr lang="zh-CN" altLang="en-US" dirty="0"/>
              <a:t>并推荐 </a:t>
            </a:r>
            <a:r>
              <a:rPr lang="en-US" altLang="zh-CN" dirty="0"/>
              <a:t>node.js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参考阅读材料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https://docs.microsoft.com/en-us/windows/apps/desktop/choose-your-platform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https://docs.microsoft.com/en-us/windows/apps/desktop/#choose-your-app-type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08222734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new tech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future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考试复习请以课本为线索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classic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建议自学或选修 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对比熟悉的语言快速入门（如 </a:t>
            </a:r>
            <a:r>
              <a:rPr lang="en-US" altLang="zh-CN" dirty="0"/>
              <a:t>C++ </a:t>
            </a:r>
            <a:r>
              <a:rPr lang="zh-CN" altLang="en-US" dirty="0"/>
              <a:t>程序员学 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在人工智能算法特别是深度强化学习研究领域有着优良的生态环境</a:t>
            </a:r>
          </a:p>
          <a:p>
            <a:r>
              <a:rPr lang="zh-CN" altLang="en-US" dirty="0"/>
              <a:t>  适合做算法研究、大数据分析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VS </a:t>
            </a:r>
            <a:r>
              <a:rPr lang="zh-CN" altLang="en-US" dirty="0"/>
              <a:t>对 </a:t>
            </a:r>
            <a:r>
              <a:rPr lang="en-US" altLang="zh-CN" dirty="0"/>
              <a:t>Python </a:t>
            </a:r>
            <a:r>
              <a:rPr lang="zh-CN" altLang="en-US" dirty="0"/>
              <a:t>有非常好的支持，入门容易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msys2: https://gitee.com/principlewindows/vsMem/blob/master/tools/msys2.md</a:t>
            </a:r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anaconda: https://gitee.com/industry-ai/pyMem/blob/master/anaconda.md</a:t>
            </a:r>
          </a:p>
          <a:p>
            <a:pPr lvl="1"/>
            <a:r>
              <a:rPr lang="zh-CN" altLang="en-US" dirty="0"/>
              <a:t>学会在 </a:t>
            </a:r>
            <a:r>
              <a:rPr lang="en-US" altLang="zh-CN" dirty="0"/>
              <a:t>vs </a:t>
            </a:r>
            <a:r>
              <a:rPr lang="zh-CN" altLang="en-US" dirty="0"/>
              <a:t>中为 </a:t>
            </a:r>
            <a:r>
              <a:rPr lang="en-US" altLang="zh-CN" dirty="0"/>
              <a:t>python </a:t>
            </a:r>
            <a:r>
              <a:rPr lang="zh-CN" altLang="en-US" dirty="0"/>
              <a:t>项目创建环境 </a:t>
            </a:r>
            <a:r>
              <a:rPr lang="en-US" altLang="zh-CN" dirty="0"/>
              <a:t>create environment</a:t>
            </a:r>
            <a:r>
              <a:rPr lang="zh-CN" altLang="en-US" dirty="0"/>
              <a:t>，学会激活环境</a:t>
            </a:r>
            <a:endParaRPr lang="en-US" altLang="zh-CN" dirty="0"/>
          </a:p>
          <a:p>
            <a:pPr lvl="1"/>
            <a:r>
              <a:rPr lang="zh-CN" altLang="en-US" dirty="0"/>
              <a:t>如果对人工智能感兴趣，学会安装 </a:t>
            </a:r>
            <a:r>
              <a:rPr lang="en-US" altLang="zh-CN" dirty="0" err="1"/>
              <a:t>pytorch</a:t>
            </a:r>
            <a:r>
              <a:rPr lang="en-US" altLang="zh-CN" dirty="0"/>
              <a:t>, gym </a:t>
            </a:r>
            <a:r>
              <a:rPr lang="zh-CN" altLang="en-US" dirty="0"/>
              <a:t>等，参见： </a:t>
            </a:r>
            <a:r>
              <a:rPr lang="en-US" altLang="zh-CN" dirty="0"/>
              <a:t>https://gitee.com/principlewindows/vsMem/blob/master/coding/python/pytorch.md https://gitee.com/principlewindows/vsMem/blob/master/coding/python/gym.md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CD271-62B0-4698-9E74-133FEB81E8C7}"/>
              </a:ext>
            </a:extLst>
          </p:cNvPr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世界在快速迈向智能的时代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应该熟练掌握该领域的基本武器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9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建议选修 </a:t>
            </a:r>
            <a:r>
              <a:rPr lang="en-US" altLang="zh-CN" dirty="0"/>
              <a:t>C++</a:t>
            </a:r>
            <a:r>
              <a:rPr lang="zh-CN" altLang="en-US" dirty="0"/>
              <a:t>及 </a:t>
            </a:r>
            <a:r>
              <a:rPr lang="en-US" altLang="zh-CN" dirty="0"/>
              <a:t>C# </a:t>
            </a:r>
            <a:r>
              <a:rPr lang="zh-CN" altLang="en-US" dirty="0"/>
              <a:t>课程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58403-07E3-4E29-9281-A1A0CF078685}"/>
              </a:ext>
            </a:extLst>
          </p:cNvPr>
          <p:cNvSpPr txBox="1"/>
          <p:nvPr/>
        </p:nvSpPr>
        <p:spPr>
          <a:xfrm>
            <a:off x="6911617" y="1628800"/>
            <a:ext cx="5256584" cy="116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越来越精英化 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远离生产专注研发</a:t>
            </a: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Java, C#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是高效率的生产语言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随着计算智能的进步 </a:t>
            </a:r>
            <a:r>
              <a:rPr lang="en-US" altLang="zh-CN" dirty="0"/>
              <a:t>C++ </a:t>
            </a:r>
            <a:r>
              <a:rPr lang="zh-CN" altLang="en-US" dirty="0"/>
              <a:t>大有用武之地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C# </a:t>
            </a:r>
            <a:r>
              <a:rPr lang="zh-CN" altLang="en-US" dirty="0"/>
              <a:t>是本课程的先修课程，建议选修或自学</a:t>
            </a:r>
          </a:p>
          <a:p>
            <a:r>
              <a:rPr lang="zh-CN" altLang="en-US" dirty="0"/>
              <a:t>  逐步熟练掌握 </a:t>
            </a:r>
            <a:r>
              <a:rPr lang="en-US" altLang="zh-CN" dirty="0"/>
              <a:t>XAML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F489D-E1FE-4357-A284-E005544EA914}"/>
              </a:ext>
            </a:extLst>
          </p:cNvPr>
          <p:cNvSpPr txBox="1"/>
          <p:nvPr/>
        </p:nvSpPr>
        <p:spPr>
          <a:xfrm>
            <a:off x="1087481" y="4365104"/>
            <a:ext cx="10017037" cy="630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a C++ extension for Python</a:t>
            </a:r>
          </a:p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https://docs.microsoft.com/en-us/visualstudio/python/working-with-c-cpp-python-in-visual-studio?view=vs-2023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1A1B2F-415B-4EEA-AB96-7907B7E81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编程模型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64B09-7472-4786-8B3B-C8DE28B2093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homework: surf the following web pages  </a:t>
            </a:r>
          </a:p>
          <a:p>
            <a:pPr marL="0" indent="0">
              <a:buNone/>
            </a:pPr>
            <a:r>
              <a:rPr lang="en-US" altLang="zh-CN" sz="1400" dirty="0"/>
              <a:t>https://docs.microsoft.com/en-us/windows/desktop/rpc/the-programming-model</a:t>
            </a:r>
          </a:p>
          <a:p>
            <a:pPr marL="0" indent="0">
              <a:buNone/>
            </a:pPr>
            <a:r>
              <a:rPr lang="en-US" altLang="zh-CN" sz="1400" dirty="0"/>
              <a:t>http://programmingexamples.wikidot.com/windows-programming-model</a:t>
            </a:r>
          </a:p>
          <a:p>
            <a:pPr marL="0" indent="0">
              <a:buNone/>
            </a:pPr>
            <a:r>
              <a:rPr lang="en-US" altLang="zh-CN" sz="1400" dirty="0"/>
              <a:t>https://www.bowdoingroup.com/blog/cto-vp-engineering-chief-architect-differences/</a:t>
            </a:r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dirty="0"/>
              <a:t> Windows </a:t>
            </a:r>
            <a:r>
              <a:rPr lang="zh-CN" altLang="en-US" dirty="0"/>
              <a:t>编程模型随着技术的进步动态改变形成中，不同的计算环境及不同的软件环境下形成不同的编程模型，云计算快速普及的时代 </a:t>
            </a:r>
            <a:r>
              <a:rPr lang="en-US" altLang="zh-CN" dirty="0"/>
              <a:t>MS </a:t>
            </a:r>
            <a:r>
              <a:rPr lang="zh-CN" altLang="en-US" dirty="0"/>
              <a:t>现在主推 </a:t>
            </a:r>
            <a:r>
              <a:rPr lang="en-US" altLang="zh-CN" dirty="0"/>
              <a:t>Azure</a:t>
            </a:r>
          </a:p>
          <a:p>
            <a:pPr lvl="1"/>
            <a:r>
              <a:rPr lang="en-US" altLang="zh-CN" dirty="0"/>
              <a:t>https://azure.microsoft.com/zh-cn/overview/what-is-azure/</a:t>
            </a:r>
          </a:p>
          <a:p>
            <a:pPr lvl="1"/>
            <a:r>
              <a:rPr lang="zh-CN" altLang="en-US" dirty="0"/>
              <a:t>传统的桌面开发模式依然有市场，但在快速向云端迁移</a:t>
            </a:r>
          </a:p>
          <a:p>
            <a:pPr lvl="1"/>
            <a:r>
              <a:rPr lang="zh-CN" altLang="en-US" dirty="0"/>
              <a:t>云计算、移动计算、边缘计算、桌面计算、智能计算将群雄逐鹿</a:t>
            </a:r>
          </a:p>
          <a:p>
            <a:pPr lvl="1"/>
            <a:r>
              <a:rPr lang="en-US" altLang="zh-CN" dirty="0"/>
              <a:t>Win10/11 </a:t>
            </a:r>
            <a:r>
              <a:rPr lang="zh-CN" altLang="en-US" dirty="0"/>
              <a:t>在不断发展，各种环境下各种新的 </a:t>
            </a:r>
            <a:r>
              <a:rPr lang="en-US" altLang="zh-CN" dirty="0"/>
              <a:t>Windows </a:t>
            </a:r>
            <a:r>
              <a:rPr lang="zh-CN" altLang="en-US" dirty="0"/>
              <a:t>编程模型在逐渐形成过程中</a:t>
            </a:r>
          </a:p>
          <a:p>
            <a:pPr lvl="1"/>
            <a:r>
              <a:rPr lang="zh-CN" altLang="en-US" dirty="0"/>
              <a:t>个人看好 </a:t>
            </a:r>
            <a:r>
              <a:rPr lang="en-US" altLang="zh-CN" dirty="0"/>
              <a:t>PWA, </a:t>
            </a:r>
            <a:r>
              <a:rPr lang="zh-CN" altLang="en-US" dirty="0"/>
              <a:t>快应用及小程序</a:t>
            </a:r>
            <a:r>
              <a:rPr lang="en-US" altLang="zh-CN" dirty="0"/>
              <a:t> </a:t>
            </a:r>
            <a:r>
              <a:rPr lang="zh-CN" altLang="en-US" dirty="0"/>
              <a:t>的未来发展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8AD051-B79F-4DBD-AE3A-883AB2BCBB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57EA9-C363-47C7-9D21-864942511117}"/>
              </a:ext>
            </a:extLst>
          </p:cNvPr>
          <p:cNvSpPr txBox="1"/>
          <p:nvPr/>
        </p:nvSpPr>
        <p:spPr>
          <a:xfrm>
            <a:off x="2038967" y="5498098"/>
            <a:ext cx="8135560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高屋建瓴，开发者应该有意识地总结所在领域的编程模型从而开阔视野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01B73D-9F24-4EB1-93DA-7D8C6AF6EC88}"/>
              </a:ext>
            </a:extLst>
          </p:cNvPr>
          <p:cNvSpPr txBox="1"/>
          <p:nvPr/>
        </p:nvSpPr>
        <p:spPr>
          <a:xfrm>
            <a:off x="9048328" y="2266990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54D01F-F588-4FBE-B611-620FC49D2D4C}"/>
              </a:ext>
            </a:extLst>
          </p:cNvPr>
          <p:cNvSpPr txBox="1"/>
          <p:nvPr/>
        </p:nvSpPr>
        <p:spPr>
          <a:xfrm>
            <a:off x="10308468" y="2764831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3DADC-53E1-45ED-A4A3-7DFAFD082AC7}"/>
              </a:ext>
            </a:extLst>
          </p:cNvPr>
          <p:cNvSpPr txBox="1"/>
          <p:nvPr/>
        </p:nvSpPr>
        <p:spPr>
          <a:xfrm>
            <a:off x="8544272" y="2764831"/>
            <a:ext cx="1945432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3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应用程序类型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39CCBE-17C0-447B-8B0D-8C4D40FE6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应用程序类型与开发语言有一定的关系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986CED-BE84-4737-8769-4DDCAD8EC6E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0642F9-315F-4452-BBBE-945783738E3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3817640" cy="4351338"/>
          </a:xfrm>
        </p:spPr>
        <p:txBody>
          <a:bodyPr/>
          <a:lstStyle/>
          <a:p>
            <a:r>
              <a:rPr lang="en-US" altLang="zh-CN" sz="2000" dirty="0"/>
              <a:t> C++</a:t>
            </a: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基于对话框的应用程序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单文档应用程序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多文档应用程序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</a:t>
            </a:r>
            <a:r>
              <a:rPr lang="en-US" altLang="zh-CN" sz="1800" kern="0" dirty="0">
                <a:solidFill>
                  <a:schemeClr val="accent2">
                    <a:lumMod val="50000"/>
                  </a:schemeClr>
                </a:solidFill>
              </a:rPr>
              <a:t>html</a:t>
            </a:r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zh-CN" altLang="en-US" sz="20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A2C9791-97F5-4384-B251-21F6A879CE13}"/>
              </a:ext>
            </a:extLst>
          </p:cNvPr>
          <p:cNvSpPr txBox="1">
            <a:spLocks/>
          </p:cNvSpPr>
          <p:nvPr/>
        </p:nvSpPr>
        <p:spPr bwMode="auto">
          <a:xfrm>
            <a:off x="429580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C#</a:t>
            </a:r>
          </a:p>
          <a:p>
            <a:pPr lvl="1"/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Windows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窗体应用程序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WPF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ASP.NET Web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WCF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服务应用程序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1F11CA1-79D4-4F06-B932-B72C8967F891}"/>
              </a:ext>
            </a:extLst>
          </p:cNvPr>
          <p:cNvSpPr txBox="1">
            <a:spLocks/>
          </p:cNvSpPr>
          <p:nvPr/>
        </p:nvSpPr>
        <p:spPr bwMode="auto">
          <a:xfrm>
            <a:off x="825624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Python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Command-line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Classifier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45A68D-DF7A-4353-9014-93211E29646F}"/>
              </a:ext>
            </a:extLst>
          </p:cNvPr>
          <p:cNvSpPr txBox="1"/>
          <p:nvPr/>
        </p:nvSpPr>
        <p:spPr>
          <a:xfrm>
            <a:off x="1701671" y="5517232"/>
            <a:ext cx="8788688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发展到今天其应用程序类型种类众多，这里罗列的部分为考试需要</a:t>
            </a:r>
          </a:p>
        </p:txBody>
      </p:sp>
    </p:spTree>
    <p:extLst>
      <p:ext uri="{BB962C8B-B14F-4D97-AF65-F5344CB8AC3E}">
        <p14:creationId xmlns:p14="http://schemas.microsoft.com/office/powerpoint/2010/main" val="1408742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70" y="1928438"/>
            <a:ext cx="9008150" cy="4551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E25E7A-8798-49F8-A3DA-4B881F36485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FA7E5D7-CFA9-4212-9BCA-76F422BA7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0125C9-745C-41A1-8BD0-237C2D402D7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40768"/>
            <a:ext cx="10515600" cy="4836196"/>
          </a:xfrm>
        </p:spPr>
        <p:txBody>
          <a:bodyPr/>
          <a:lstStyle/>
          <a:p>
            <a:r>
              <a:rPr lang="zh-CN" altLang="en-US" dirty="0"/>
              <a:t>  安装</a:t>
            </a:r>
            <a:r>
              <a:rPr lang="en-US" altLang="zh-CN" dirty="0"/>
              <a:t>MFC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6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664" y="1936913"/>
            <a:ext cx="6704859" cy="44676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A506CC-295A-4CA6-8493-FD8C12E859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55DC74F-27E1-479A-9B6A-8292C8024D7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F5FA5-8008-44F4-B87B-AC65B794BD7B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14692"/>
            <a:ext cx="5961842" cy="4658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8D14C-AC8B-4D27-8C5E-C5E8C330D366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203C2AB-B832-4938-A47F-1005437FC0D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E279C-10B7-4888-9D7F-F4EDDAF0E34C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MFC Application =&gt; Dialog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4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4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E3D82A-02A5-428E-81F7-32113B3DA4D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490216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6" y="2060794"/>
            <a:ext cx="7056784" cy="4502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B94E7-37C8-4DFA-966D-FE885205CC0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AACF684-55E4-4146-A8CB-DF69F980D9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628E-9BE3-494C-B773-58E8B6789B87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556792"/>
            <a:ext cx="10515600" cy="4620172"/>
          </a:xfrm>
        </p:spPr>
        <p:txBody>
          <a:bodyPr/>
          <a:lstStyle/>
          <a:p>
            <a:r>
              <a:rPr lang="en-US" altLang="zh-CN" dirty="0"/>
              <a:t> F7</a:t>
            </a:r>
            <a:r>
              <a:rPr lang="zh-CN" altLang="en-US" dirty="0"/>
              <a:t>编译 </a:t>
            </a:r>
            <a:r>
              <a:rPr lang="en-US" altLang="zh-CN" dirty="0"/>
              <a:t>=&gt; F5 start debugging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4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8C93-A0D5-47D5-AB31-2696453C3FC9}"/>
              </a:ext>
            </a:extLst>
          </p:cNvPr>
          <p:cNvSpPr txBox="1"/>
          <p:nvPr/>
        </p:nvSpPr>
        <p:spPr>
          <a:xfrm>
            <a:off x="3039881" y="1988840"/>
            <a:ext cx="6112238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 is a tree</a:t>
            </a:r>
            <a:endParaRPr lang="zh-CN" altLang="en-US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66CF5E-B5DB-46E9-B050-5491F4657D0A}"/>
              </a:ext>
            </a:extLst>
          </p:cNvPr>
          <p:cNvSpPr txBox="1"/>
          <p:nvPr/>
        </p:nvSpPr>
        <p:spPr>
          <a:xfrm>
            <a:off x="1775520" y="2780928"/>
            <a:ext cx="8640960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bit of advice: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view knowledge as sort of a semantic tree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understand the fundamental principles before get into the leaves/details 	</a:t>
            </a:r>
          </a:p>
          <a:p>
            <a:pPr marL="514183" lvl="1" indent="-171395" algn="l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</a:pPr>
            <a:r>
              <a:rPr lang="en-US" altLang="zh-CN" sz="20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trunk and big branches</a:t>
            </a:r>
            <a:endParaRPr lang="zh-CN" altLang="en-US" sz="2000" b="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5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42BBD2-5D89-4163-A86C-E92D21433F9E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Presentation Foundation</a:t>
            </a:r>
            <a:r>
              <a:rPr lang="zh-CN" altLang="en-US" dirty="0"/>
              <a:t>，用于生成较好视觉体验的 </a:t>
            </a:r>
            <a:r>
              <a:rPr lang="en-US" altLang="zh-CN" dirty="0"/>
              <a:t>Windows </a:t>
            </a:r>
            <a:r>
              <a:rPr lang="zh-CN" altLang="en-US" dirty="0"/>
              <a:t>应用程序</a:t>
            </a:r>
          </a:p>
          <a:p>
            <a:r>
              <a:rPr lang="zh-CN" altLang="en-US" dirty="0"/>
              <a:t> 既可创建独立桌面应用程序，也可创建浏览器承载的应用程序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的核心是一个与分辨率无关并且基于向量的呈现引擎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包含在 </a:t>
            </a:r>
            <a:r>
              <a:rPr lang="en-US" altLang="zh-CN" dirty="0"/>
              <a:t>.NET Framework </a:t>
            </a:r>
            <a:r>
              <a:rPr lang="zh-CN" altLang="en-US" dirty="0"/>
              <a:t>中，作为 </a:t>
            </a:r>
            <a:r>
              <a:rPr lang="en-US" altLang="zh-CN" dirty="0"/>
              <a:t>.NET Framework </a:t>
            </a:r>
            <a:r>
              <a:rPr lang="zh-CN" altLang="en-US" dirty="0"/>
              <a:t>的一个子集存在，其类型大多位于 </a:t>
            </a:r>
            <a:r>
              <a:rPr lang="en-US" altLang="zh-CN" dirty="0" err="1"/>
              <a:t>System.Windows</a:t>
            </a:r>
            <a:r>
              <a:rPr lang="en-US" altLang="zh-CN" dirty="0"/>
              <a:t> </a:t>
            </a:r>
            <a:r>
              <a:rPr lang="zh-CN" altLang="en-US" dirty="0"/>
              <a:t>命名空间</a:t>
            </a:r>
          </a:p>
          <a:p>
            <a:r>
              <a:rPr lang="zh-CN" altLang="en-US" dirty="0"/>
              <a:t> 界面设计使用可扩展应用程序标记语言 </a:t>
            </a:r>
            <a:r>
              <a:rPr lang="en-US" altLang="zh-CN" dirty="0"/>
              <a:t>(XAML)</a:t>
            </a:r>
          </a:p>
          <a:p>
            <a:r>
              <a:rPr lang="zh-CN" altLang="en-US" dirty="0"/>
              <a:t> 使用 </a:t>
            </a:r>
            <a:r>
              <a:rPr lang="en-US" altLang="zh-CN" dirty="0"/>
              <a:t>C# </a:t>
            </a:r>
            <a:r>
              <a:rPr lang="zh-CN" altLang="en-US" dirty="0"/>
              <a:t>或 </a:t>
            </a:r>
            <a:r>
              <a:rPr lang="en-US" altLang="zh-CN" dirty="0"/>
              <a:t>VB </a:t>
            </a:r>
            <a:r>
              <a:rPr lang="zh-CN" altLang="en-US" dirty="0"/>
              <a:t>实例化类、设置属性、调用方法以及处理事件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C6CC8E-B61E-4356-A4D3-496525E48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WPF </a:t>
            </a:r>
            <a:r>
              <a:rPr lang="zh-CN" altLang="en-US" dirty="0"/>
              <a:t>应用程序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2379F-36C6-4122-9489-ED9F0CACD90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187097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62A668-7D51-4880-843C-E5BB977DCAA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39735"/>
            <a:ext cx="10515600" cy="4737229"/>
          </a:xfrm>
        </p:spPr>
        <p:txBody>
          <a:bodyPr/>
          <a:lstStyle/>
          <a:p>
            <a:r>
              <a:rPr lang="zh-CN" altLang="en-US" dirty="0"/>
              <a:t> 程序界面：基于</a:t>
            </a:r>
            <a:r>
              <a:rPr lang="en-US" altLang="zh-CN" dirty="0"/>
              <a:t>XML</a:t>
            </a:r>
            <a:r>
              <a:rPr lang="zh-CN" altLang="en-US" dirty="0"/>
              <a:t>的</a:t>
            </a:r>
            <a:r>
              <a:rPr lang="en-US" altLang="zh-CN" dirty="0"/>
              <a:t>XAML</a:t>
            </a:r>
            <a:r>
              <a:rPr lang="zh-CN" altLang="en-US" dirty="0"/>
              <a:t>语言定制；         程序逻辑：</a:t>
            </a:r>
            <a:r>
              <a:rPr lang="en-US" altLang="zh-CN" dirty="0"/>
              <a:t>C#</a:t>
            </a:r>
            <a:r>
              <a:rPr lang="zh-CN" altLang="en-US" dirty="0"/>
              <a:t>语言实现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WPF</a:t>
            </a:r>
            <a:r>
              <a:rPr lang="zh-CN" altLang="en-US" dirty="0"/>
              <a:t>应用程序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9088"/>
            <a:ext cx="6685913" cy="4651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ADE4E5-1193-445D-99FF-758FF60F76F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425148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7A8A7-9C65-4172-B939-56FECA845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42" y="1825625"/>
            <a:ext cx="568551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FCC150-00E7-42C7-93C7-1148B204AE1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36284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函数指针与委托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函数指针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代码段的入口地址</a:t>
            </a:r>
          </a:p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将函数作为参数或变量使用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F75E1-ADE7-43AD-A225-99C0112A3B2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6E0E3-2108-4C9C-8D17-EB6727C5AAC1}"/>
              </a:ext>
            </a:extLst>
          </p:cNvPr>
          <p:cNvSpPr txBox="1"/>
          <p:nvPr/>
        </p:nvSpPr>
        <p:spPr>
          <a:xfrm>
            <a:off x="227348" y="4540161"/>
            <a:ext cx="11737304" cy="401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https://www.codeproject.com/Articles/1160934/Asynchronous-Multicast-Delegates-in-Cplusplus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90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它是一个引用类型，内容是方法名称，规定了参数列表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/>
              <a:t> 它是一个类，用来定义方法的类型，使得可以将其定义的方法当作另一个方法的参数来进行传递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7030A0"/>
                </a:solidFill>
              </a:rPr>
              <a:t>private</a:t>
            </a:r>
            <a:r>
              <a:rPr lang="en-US" altLang="zh-CN" sz="2000" dirty="0"/>
              <a:t> delegate void </a:t>
            </a:r>
            <a:r>
              <a:rPr lang="en-US" altLang="zh-CN" sz="2000" dirty="0" err="1">
                <a:solidFill>
                  <a:srgbClr val="FF0000"/>
                </a:solidFill>
              </a:rPr>
              <a:t>doSomething</a:t>
            </a:r>
            <a:r>
              <a:rPr lang="en-US" altLang="zh-CN" sz="2000" dirty="0"/>
              <a:t>(string name)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doProtect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protectMethod</a:t>
            </a:r>
            <a:r>
              <a:rPr lang="en-US" altLang="zh-CN" sz="2000" dirty="0"/>
              <a:t> 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doWrite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writeMethod</a:t>
            </a:r>
            <a:r>
              <a:rPr lang="en-US" altLang="zh-CN" sz="2000" dirty="0"/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语言的函数指针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/>
              <a:t>委托保存的是对函数（</a:t>
            </a:r>
            <a:r>
              <a:rPr lang="en-US" altLang="zh-CN" sz="2000" dirty="0"/>
              <a:t>function</a:t>
            </a:r>
            <a:r>
              <a:rPr lang="zh-CN" altLang="en-US" sz="2000" dirty="0"/>
              <a:t>）的引用，即保存对存储在托管堆（</a:t>
            </a:r>
            <a:r>
              <a:rPr lang="en-US" altLang="zh-CN" sz="2000" dirty="0"/>
              <a:t>managed heap</a:t>
            </a:r>
            <a:r>
              <a:rPr lang="zh-CN" altLang="en-US" sz="2000" dirty="0"/>
              <a:t>）中的对象的引用，而不是实际值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委托保证安全，避免越界与地址无效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委托的基类是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System.Delegate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89488E-DC78-4CFB-92A0-50C2D6BAB29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347225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73A885-28CF-4D33-AFFD-6B220276794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System.Delegate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类是抽象类，不能直接实例化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系统和编译器可以显式地从 </a:t>
            </a:r>
            <a:r>
              <a:rPr lang="en-US" altLang="zh-CN" sz="2800" dirty="0"/>
              <a:t>Delegate </a:t>
            </a:r>
            <a:r>
              <a:rPr lang="zh-CN" altLang="en-US" sz="2800" dirty="0"/>
              <a:t>类或 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MulticastDelegate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类派生，用户是不允许由委托类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zh-CN" altLang="en-US" sz="2800" dirty="0"/>
              <a:t>进行派生新类的。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3C4F6-7F0E-46A5-8EF8-ECDE3ABE41C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2600239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35823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定义委托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delegate void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object sender,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fireArgs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需要指明委托名称、一个返回类型和一个参数列表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声明委托类型的变量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new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初始化委托变量时要把一个函数（此处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handlerFunc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为一个函数的名称）引用赋给委托变量，此函数需要具有与委托相同的返回类型和参数列表。使用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关键字创建一个新的委托，参数为要引用所需的函数，这是委托赋值的一个独特语法，函数名称是不带括号的。缩略写法：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498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20880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有了引用函数的委托变量之后，我们就可以用委托变量调用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handlerFunc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函数；也可以把委托变量传递给其他函数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fireHandler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(sender,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);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委托可以调用多个方法，即一个委托变量可以引用多个函数，称为多路广播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运算符实现方法的增加和减少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无返回值的委托，引用了多少个方法就会执行多少个方法。有返回值的委托同样会执行多个引用的方法，但返回的值是最后一个方法的返回值</a:t>
            </a:r>
          </a:p>
        </p:txBody>
      </p:sp>
    </p:spTree>
    <p:extLst>
      <p:ext uri="{BB962C8B-B14F-4D97-AF65-F5344CB8AC3E}">
        <p14:creationId xmlns:p14="http://schemas.microsoft.com/office/powerpoint/2010/main" val="390047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 函数指针与委托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Codebase and git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Linux vs Windows</a:t>
            </a:r>
          </a:p>
          <a:p>
            <a:r>
              <a:rPr lang="en-US" altLang="zh-CN" sz="3200" dirty="0"/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2148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5FBC72-FCF1-44EB-BA1E-BB99C06BF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git </a:t>
            </a:r>
            <a:r>
              <a:rPr lang="zh-CN" altLang="en-US" dirty="0"/>
              <a:t>做代码管理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185DC5-9854-44DB-8D45-EDA30B11A27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Codebase and git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C2522-CA84-48E7-90D6-E86A72A6A50A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拥抱开源世界，融入开源的时代，展开 </a:t>
            </a:r>
            <a:r>
              <a:rPr lang="en-US" altLang="zh-CN" dirty="0"/>
              <a:t>git </a:t>
            </a:r>
            <a:r>
              <a:rPr lang="zh-CN" altLang="en-US" dirty="0"/>
              <a:t>的人生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 err="1"/>
              <a:t>gitee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安装 </a:t>
            </a:r>
            <a:r>
              <a:rPr lang="en-US" altLang="zh-CN" dirty="0"/>
              <a:t>git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配合命令行工具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74234E-3EC8-4A7F-8217-B97664919C92}"/>
              </a:ext>
            </a:extLst>
          </p:cNvPr>
          <p:cNvSpPr/>
          <p:nvPr/>
        </p:nvSpPr>
        <p:spPr>
          <a:xfrm>
            <a:off x="2535163" y="3861048"/>
            <a:ext cx="7121674" cy="225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程序编码的人生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的人生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日三次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7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3485373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15480" y="404664"/>
            <a:ext cx="3552313" cy="782206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1.3 MVVM and WPF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5033-A78C-49CA-9D67-6C64A21AD38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XAML </a:t>
            </a:r>
            <a:r>
              <a:rPr lang="zh-CN" altLang="en-US" sz="3200" dirty="0"/>
              <a:t>数据绑定</a:t>
            </a:r>
            <a:endParaRPr lang="en-US" altLang="zh-CN" sz="3200" dirty="0"/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XAML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964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80B978-7C52-406B-8CEE-5F7F8026F96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695400" y="1825626"/>
            <a:ext cx="11089232" cy="4351338"/>
          </a:xfrm>
        </p:spPr>
        <p:txBody>
          <a:bodyPr/>
          <a:lstStyle/>
          <a:p>
            <a:r>
              <a:rPr lang="en-US" altLang="zh-CN" dirty="0"/>
              <a:t> stands for </a:t>
            </a:r>
            <a:r>
              <a:rPr lang="en-US" altLang="zh-CN" dirty="0" err="1"/>
              <a:t>eXtendible</a:t>
            </a:r>
            <a:r>
              <a:rPr lang="en-US" altLang="zh-CN" dirty="0"/>
              <a:t> Application Markup Language</a:t>
            </a:r>
          </a:p>
          <a:p>
            <a:r>
              <a:rPr lang="en-US" altLang="zh-CN" dirty="0"/>
              <a:t> is a type of XML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nodes ( also known as tags, or elements ):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DOM nodes, DOM elements in frontend</a:t>
            </a:r>
          </a:p>
          <a:p>
            <a:pPr lvl="1"/>
            <a:r>
              <a:rPr lang="en-US" altLang="zh-CN" dirty="0"/>
              <a:t> Page - has numerous attributes which help to further describe the element</a:t>
            </a:r>
          </a:p>
          <a:p>
            <a:pPr lvl="1"/>
            <a:r>
              <a:rPr lang="en-US" altLang="zh-CN" dirty="0"/>
              <a:t> Grid</a:t>
            </a:r>
          </a:p>
          <a:p>
            <a:r>
              <a:rPr lang="en-US" altLang="zh-CN" dirty="0"/>
              <a:t> Nested Elements - The &lt;Page&gt;&lt;/Page&gt; contain the &lt;Grid&gt;&lt;/Grid&gt; element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XAML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276873"/>
            <a:ext cx="5601482" cy="2219635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2097331" y="4409193"/>
            <a:ext cx="1663065" cy="444500"/>
          </a:xfrm>
          <a:prstGeom prst="cloudCallout">
            <a:avLst>
              <a:gd name="adj1" fmla="val 84918"/>
              <a:gd name="adj2" fmla="val -36891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847528" y="3630611"/>
            <a:ext cx="1565910" cy="444500"/>
          </a:xfrm>
          <a:prstGeom prst="cloudCallout">
            <a:avLst>
              <a:gd name="adj1" fmla="val 108706"/>
              <a:gd name="adj2" fmla="val 73905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869C7-1B22-466A-9121-CDCD67C16882}"/>
              </a:ext>
            </a:extLst>
          </p:cNvPr>
          <p:cNvSpPr txBox="1"/>
          <p:nvPr/>
        </p:nvSpPr>
        <p:spPr>
          <a:xfrm>
            <a:off x="10128448" y="3630611"/>
            <a:ext cx="180020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9E7D1FC0-1B9B-4C5D-9BF6-66906F98F053}"/>
              </a:ext>
            </a:extLst>
          </p:cNvPr>
          <p:cNvSpPr/>
          <p:nvPr/>
        </p:nvSpPr>
        <p:spPr>
          <a:xfrm>
            <a:off x="9588388" y="3909170"/>
            <a:ext cx="864096" cy="144016"/>
          </a:xfrm>
          <a:prstGeom prst="lef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采用 </a:t>
            </a:r>
            <a:r>
              <a:rPr lang="en-US" altLang="zh-CN" dirty="0"/>
              <a:t>XAML </a:t>
            </a:r>
            <a:r>
              <a:rPr lang="zh-CN" altLang="en-US" dirty="0"/>
              <a:t>进行数据绑定功能强大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一切皆绑定，绑定到一切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所有标记</a:t>
            </a:r>
            <a:r>
              <a:rPr lang="en-US" altLang="zh-CN" dirty="0"/>
              <a:t>(tag)</a:t>
            </a:r>
            <a:r>
              <a:rPr lang="zh-CN" altLang="en-US" dirty="0"/>
              <a:t>均有</a:t>
            </a:r>
            <a:r>
              <a:rPr lang="en-US" altLang="zh-CN" dirty="0"/>
              <a:t> </a:t>
            </a:r>
            <a:r>
              <a:rPr lang="en-US" altLang="zh-CN" dirty="0" err="1"/>
              <a:t>DataContext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其值成为被绑定的资源</a:t>
            </a:r>
            <a:endParaRPr lang="en-US" altLang="zh-CN" dirty="0"/>
          </a:p>
          <a:p>
            <a:pPr lvl="1"/>
            <a:r>
              <a:rPr lang="zh-CN" altLang="en-US" dirty="0"/>
              <a:t>为标签及其下的视觉树提供被展示的数据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被绑定的对象应该实现</a:t>
            </a:r>
            <a:r>
              <a:rPr lang="en-US" altLang="zh-CN" dirty="0"/>
              <a:t> </a:t>
            </a:r>
            <a:r>
              <a:rPr lang="en-US" altLang="zh-CN" dirty="0" err="1"/>
              <a:t>INotifyPropertyChanged</a:t>
            </a:r>
            <a:r>
              <a:rPr lang="en-US" altLang="zh-CN" dirty="0"/>
              <a:t> 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 XAML </a:t>
            </a:r>
            <a:r>
              <a:rPr lang="zh-CN" altLang="en-US" dirty="0"/>
              <a:t>绑定亦拥有如下特征：</a:t>
            </a:r>
            <a:endParaRPr lang="en-US" altLang="zh-CN" dirty="0"/>
          </a:p>
          <a:p>
            <a:pPr lvl="1"/>
            <a:r>
              <a:rPr lang="zh-CN" altLang="en-US" dirty="0"/>
              <a:t>模式、更新数据源的触发器及转换器</a:t>
            </a:r>
            <a:r>
              <a:rPr lang="en-US" altLang="zh-CN" dirty="0"/>
              <a:t>(Converter)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D585B9-B477-4F3D-8C86-DCAE1E7BEC62}"/>
              </a:ext>
            </a:extLst>
          </p:cNvPr>
          <p:cNvSpPr txBox="1"/>
          <p:nvPr/>
        </p:nvSpPr>
        <p:spPr>
          <a:xfrm>
            <a:off x="5951984" y="3861048"/>
            <a:ext cx="63765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本课程将在后续章节中将详细讲解 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及相关技术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XAML </a:t>
            </a:r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2251446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&lt;Window&gt;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&lt;Grid&gt;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	&lt;Label Content=“{Binding Name}”</a:t>
            </a:r>
            <a:b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Width=“{Binding Size}” /&gt; ...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this.DataContext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myObj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 </a:t>
            </a:r>
            <a:r>
              <a:rPr lang="en-US" altLang="zh-CN" dirty="0" err="1"/>
              <a:t>myObj</a:t>
            </a:r>
            <a:r>
              <a:rPr lang="en-US" altLang="zh-CN" dirty="0"/>
              <a:t> </a:t>
            </a:r>
            <a:r>
              <a:rPr lang="zh-CN" altLang="en-US" dirty="0"/>
              <a:t>含有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string Name</a:t>
            </a:r>
          </a:p>
          <a:p>
            <a:pPr marL="0" indent="0">
              <a:buNone/>
            </a:pPr>
            <a:r>
              <a:rPr lang="en-US" altLang="zh-CN" dirty="0"/>
              <a:t>	double Size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3542496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3989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MVVM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15602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MVVM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1963414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zh-CN" altLang="en-US" dirty="0"/>
              <a:t>为绑定而特意设计的一种模式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类提供为整个视到源的绑定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为视提供逻辑封装</a:t>
            </a:r>
            <a:endParaRPr lang="en-US" altLang="zh-CN" dirty="0"/>
          </a:p>
          <a:p>
            <a:pPr lvl="1"/>
            <a:r>
              <a:rPr lang="zh-CN" altLang="en-US" dirty="0"/>
              <a:t>提供状态与行为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对视的耦合松弛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72446E-1244-467A-B74A-6171361E922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64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Callout 9"/>
          <p:cNvSpPr/>
          <p:nvPr/>
        </p:nvSpPr>
        <p:spPr bwMode="auto">
          <a:xfrm>
            <a:off x="2515860" y="4519100"/>
            <a:ext cx="6818654" cy="916508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Down Arrow Callout 10"/>
          <p:cNvSpPr/>
          <p:nvPr/>
        </p:nvSpPr>
        <p:spPr bwMode="auto">
          <a:xfrm>
            <a:off x="2515860" y="3559358"/>
            <a:ext cx="6818654" cy="916508"/>
          </a:xfrm>
          <a:prstGeom prst="downArrowCallout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2515860" y="2607173"/>
            <a:ext cx="6818654" cy="916508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Down Arrow Callout 12"/>
          <p:cNvSpPr/>
          <p:nvPr/>
        </p:nvSpPr>
        <p:spPr bwMode="auto">
          <a:xfrm>
            <a:off x="2515860" y="1660437"/>
            <a:ext cx="6818654" cy="916508"/>
          </a:xfrm>
          <a:prstGeom prst="down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005013" y="5482525"/>
            <a:ext cx="3840348" cy="616254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263FFF-A38E-4D50-B3C7-414A8F611FC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MVVM </a:t>
            </a:r>
            <a:r>
              <a:rPr lang="zh-CN" altLang="en-US" dirty="0"/>
              <a:t>分层模型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4EF2BC-B05F-4908-82DC-DC5B4312F174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46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135560" y="2167880"/>
            <a:ext cx="8229600" cy="3061320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WSL, WSL2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Ｗ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inGet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msys2, Cygwin, ……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02197" y="4878815"/>
            <a:ext cx="7387605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6AE850-73FE-404E-8462-53EDE11218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b="1" dirty="0"/>
              <a:t>WINDOWS  and  LINUX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BB739-8582-4550-A3EF-1C80C05B96C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A2078-6544-497E-BC37-BCF50791989B}"/>
              </a:ext>
            </a:extLst>
          </p:cNvPr>
          <p:cNvSpPr txBox="1"/>
          <p:nvPr/>
        </p:nvSpPr>
        <p:spPr>
          <a:xfrm>
            <a:off x="6145523" y="1184609"/>
            <a:ext cx="8640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的目的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使视完全“状态驱动”</a:t>
            </a:r>
            <a:endParaRPr lang="en-US" dirty="0"/>
          </a:p>
          <a:p>
            <a:r>
              <a:rPr lang="zh-CN" altLang="en-US" dirty="0"/>
              <a:t> 填补模型缺陷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将状态与行为从视中去耦（解耦）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提供单元测试的能力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减少甚至消除代码后置类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94DEA2-6B4E-4B6B-9D2B-2A1F7FC1DE84}"/>
              </a:ext>
            </a:extLst>
          </p:cNvPr>
          <p:cNvSpPr txBox="1"/>
          <p:nvPr/>
        </p:nvSpPr>
        <p:spPr>
          <a:xfrm>
            <a:off x="4727848" y="4572056"/>
            <a:ext cx="3888432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延申阅读：</a:t>
            </a:r>
            <a:endParaRPr lang="en-US" altLang="zh-CN" sz="1800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behind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beside</a:t>
            </a:r>
            <a:endParaRPr lang="zh-CN" altLang="en-US" sz="1800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4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准则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View </a:t>
            </a:r>
            <a:r>
              <a:rPr lang="zh-CN" altLang="en-US" dirty="0"/>
              <a:t>无从知晓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为导航的需要，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能引发一个让 </a:t>
            </a:r>
            <a:r>
              <a:rPr lang="en-US" altLang="zh-CN" dirty="0"/>
              <a:t>View </a:t>
            </a:r>
            <a:r>
              <a:rPr lang="zh-CN" altLang="en-US" dirty="0"/>
              <a:t>拦截进来</a:t>
            </a:r>
            <a:r>
              <a:rPr lang="en-US" altLang="zh-CN" dirty="0"/>
              <a:t>(hook into)</a:t>
            </a:r>
            <a:r>
              <a:rPr lang="zh-CN" altLang="en-US" dirty="0"/>
              <a:t>的事件</a:t>
            </a:r>
            <a:endParaRPr lang="en-US" dirty="0"/>
          </a:p>
          <a:p>
            <a:pPr lvl="1"/>
            <a:r>
              <a:rPr lang="zh-CN" altLang="en-US" dirty="0"/>
              <a:t>除非使用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切换及数据模板</a:t>
            </a:r>
            <a:endParaRPr lang="en-US" dirty="0"/>
          </a:p>
          <a:p>
            <a:r>
              <a:rPr lang="en-US" dirty="0"/>
              <a:t> View </a:t>
            </a:r>
            <a:r>
              <a:rPr lang="zh-CN" altLang="en-US" dirty="0"/>
              <a:t>应该与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松弛耦合</a:t>
            </a:r>
            <a:r>
              <a:rPr lang="en-US" dirty="0"/>
              <a:t> (</a:t>
            </a:r>
            <a:r>
              <a:rPr lang="zh-CN" altLang="en-US" dirty="0"/>
              <a:t>可能的话尽量推迟到运行时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能暴露特定模型属性甚至整个模型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D2576-B59C-43E3-950B-A503CED4A81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306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MVVM vs MVC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661CA53-E7DB-47F4-87E3-5B44318450CE}"/>
              </a:ext>
            </a:extLst>
          </p:cNvPr>
          <p:cNvSpPr txBox="1">
            <a:spLocks/>
          </p:cNvSpPr>
          <p:nvPr/>
        </p:nvSpPr>
        <p:spPr bwMode="auto">
          <a:xfrm>
            <a:off x="6233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MVVM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一种架构序列，它促使在开发后端逻辑及业务逻辑时与 </a:t>
            </a:r>
            <a:r>
              <a:rPr lang="en-US" altLang="zh-CN" sz="2000" b="0" kern="0" dirty="0"/>
              <a:t>GUI </a:t>
            </a:r>
            <a:r>
              <a:rPr lang="zh-CN" altLang="en-US" sz="2000" b="0" kern="0" dirty="0"/>
              <a:t>分离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定义对象和实体，用户接口由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定义，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描述视与模型的交融</a:t>
            </a:r>
            <a:endParaRPr lang="en-US" altLang="zh-CN" sz="2000" b="0" kern="0" dirty="0"/>
          </a:p>
          <a:p>
            <a:r>
              <a:rPr lang="en-US" altLang="zh-CN" sz="2000" b="0" kern="0" dirty="0"/>
              <a:t> Windows </a:t>
            </a:r>
            <a:r>
              <a:rPr lang="zh-CN" altLang="en-US" sz="2000" b="0" kern="0" dirty="0"/>
              <a:t>下 </a:t>
            </a:r>
            <a:r>
              <a:rPr lang="en-US" altLang="zh-CN" sz="2000" b="0" kern="0" dirty="0" err="1"/>
              <a:t>wpf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输入自模型开始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提供一对多的映射链接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例如既映射到列表，又映射到下拉菜单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view of MVVM holds any reference to the view information. May share some views on </a:t>
            </a:r>
            <a:r>
              <a:rPr lang="en-US" altLang="zh-CN" sz="2000" b="0" kern="0" dirty="0" err="1"/>
              <a:t>ViewModel</a:t>
            </a:r>
            <a:endParaRPr lang="en-US" altLang="zh-CN" sz="2000" b="0" kern="0" dirty="0"/>
          </a:p>
          <a:p>
            <a:r>
              <a:rPr lang="en-US" altLang="zh-CN" sz="2000" b="0" kern="0" dirty="0"/>
              <a:t> The function of view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awareness about the model.</a:t>
            </a:r>
            <a:endParaRPr lang="zh-CN" altLang="en-US" b="0" kern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5D94E73-AB9A-442B-B765-DC8065C8ACC3}"/>
              </a:ext>
            </a:extLst>
          </p:cNvPr>
          <p:cNvSpPr txBox="1">
            <a:spLocks/>
          </p:cNvSpPr>
          <p:nvPr/>
        </p:nvSpPr>
        <p:spPr bwMode="auto">
          <a:xfrm>
            <a:off x="63111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MVC</a:t>
            </a:r>
          </a:p>
          <a:p>
            <a:r>
              <a:rPr lang="zh-CN" altLang="en-US" sz="2000" b="0" kern="0" dirty="0"/>
              <a:t> 一种架构序列，用于将开发的应用分离成</a:t>
            </a:r>
            <a:r>
              <a:rPr lang="en-US" altLang="zh-CN" sz="2000" b="0" kern="0" dirty="0"/>
              <a:t>3</a:t>
            </a:r>
            <a:r>
              <a:rPr lang="zh-CN" altLang="en-US" sz="2000" b="0" kern="0" dirty="0"/>
              <a:t>个内联部分</a:t>
            </a:r>
            <a:r>
              <a:rPr lang="en-US" altLang="zh-CN" sz="2000" b="0" kern="0" dirty="0"/>
              <a:t>(</a:t>
            </a:r>
            <a:r>
              <a:rPr lang="zh-CN" altLang="en-US" sz="2000" b="0" kern="0" dirty="0"/>
              <a:t>控制器、视及模型</a:t>
            </a:r>
            <a:r>
              <a:rPr lang="en-US" altLang="zh-CN" sz="2000" b="0" kern="0" dirty="0"/>
              <a:t>)</a:t>
            </a:r>
            <a:r>
              <a:rPr lang="zh-CN" altLang="en-US" sz="2000" b="0" kern="0" dirty="0"/>
              <a:t>的用户接口 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用于表示数据，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用于定义用户接口，而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管理请求</a:t>
            </a:r>
            <a:endParaRPr lang="en-US" altLang="zh-CN" sz="2000" b="0" kern="0" dirty="0"/>
          </a:p>
          <a:p>
            <a:r>
              <a:rPr lang="en-US" altLang="zh-CN" sz="2000" b="0" kern="0" dirty="0"/>
              <a:t> Java, Spring, Asp </a:t>
            </a:r>
            <a:r>
              <a:rPr lang="zh-CN" altLang="en-US" sz="2000" b="0" kern="0" dirty="0"/>
              <a:t>及 </a:t>
            </a:r>
            <a:r>
              <a:rPr lang="en-US" altLang="zh-CN" sz="2000" b="0" kern="0" dirty="0"/>
              <a:t>.NET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输入由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</a:t>
            </a:r>
            <a:endParaRPr lang="en-US" altLang="zh-CN" sz="2000" b="0" kern="0" dirty="0"/>
          </a:p>
          <a:p>
            <a:r>
              <a:rPr lang="en-US" altLang="zh-CN" sz="2000" b="0" kern="0" dirty="0"/>
              <a:t> Controller </a:t>
            </a:r>
            <a:r>
              <a:rPr lang="zh-CN" altLang="en-US" sz="2000" b="0" kern="0" dirty="0"/>
              <a:t>与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的连接采用多对一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一个视可以被多个控制操作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MVC view is established to define the user interface, and it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relation with the controller.</a:t>
            </a:r>
          </a:p>
          <a:p>
            <a:r>
              <a:rPr lang="zh-CN" altLang="en-US" b="0" kern="0" dirty="0"/>
              <a:t> </a:t>
            </a:r>
            <a:r>
              <a:rPr lang="en-US" altLang="zh-CN" b="0" kern="0" dirty="0"/>
              <a:t>The view has functions on the controller, and the controller does not pass any logic to the model.</a:t>
            </a:r>
            <a:endParaRPr lang="zh-CN" altLang="en-US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A4C15-5A80-4091-8EF9-02E6634737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300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模式的实现</a:t>
            </a:r>
          </a:p>
        </p:txBody>
      </p:sp>
    </p:spTree>
    <p:extLst>
      <p:ext uri="{BB962C8B-B14F-4D97-AF65-F5344CB8AC3E}">
        <p14:creationId xmlns:p14="http://schemas.microsoft.com/office/powerpoint/2010/main" val="2539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模式的实现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一个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就是一个类：</a:t>
            </a:r>
            <a:endParaRPr lang="en-US" dirty="0"/>
          </a:p>
          <a:p>
            <a:pPr lvl="1"/>
            <a:r>
              <a:rPr lang="zh-CN" altLang="en-US" dirty="0"/>
              <a:t>包装</a:t>
            </a:r>
            <a:r>
              <a:rPr lang="en-US" altLang="zh-CN" dirty="0"/>
              <a:t>(w</a:t>
            </a:r>
            <a:r>
              <a:rPr lang="en-US" dirty="0"/>
              <a:t>rap)</a:t>
            </a:r>
            <a:r>
              <a:rPr lang="zh-CN" altLang="en-US" dirty="0"/>
              <a:t>一个或多个领域模型</a:t>
            </a:r>
            <a:endParaRPr lang="en-US" dirty="0"/>
          </a:p>
          <a:p>
            <a:pPr lvl="1"/>
            <a:r>
              <a:rPr lang="zh-CN" altLang="en-US" dirty="0"/>
              <a:t>提供属性通告</a:t>
            </a:r>
            <a:endParaRPr lang="en-US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提供检验确认</a:t>
            </a:r>
            <a:r>
              <a:rPr lang="en-US" altLang="zh-CN" dirty="0"/>
              <a:t>(</a:t>
            </a:r>
            <a:r>
              <a:rPr lang="en-US" dirty="0"/>
              <a:t>validation)</a:t>
            </a:r>
            <a:r>
              <a:rPr lang="zh-CN" altLang="en-US" dirty="0"/>
              <a:t>通告</a:t>
            </a:r>
            <a:endParaRPr lang="en-US" dirty="0"/>
          </a:p>
          <a:p>
            <a:pPr lvl="1"/>
            <a:r>
              <a:rPr lang="zh-CN" altLang="en-US" dirty="0"/>
              <a:t>暴露绑定的属性</a:t>
            </a:r>
            <a:r>
              <a:rPr lang="en-US" altLang="zh-CN" dirty="0"/>
              <a:t>(</a:t>
            </a:r>
            <a:r>
              <a:rPr lang="zh-CN" altLang="en-US" dirty="0"/>
              <a:t>或者模型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zh-CN" altLang="en-US" dirty="0"/>
              <a:t>包含有命令行为</a:t>
            </a:r>
            <a:endParaRPr lang="en-US" dirty="0"/>
          </a:p>
          <a:p>
            <a:pPr lvl="1"/>
            <a:r>
              <a:rPr lang="zh-CN" altLang="en-US" dirty="0"/>
              <a:t>能完全独立于视进行测试</a:t>
            </a:r>
            <a:endParaRPr lang="en-US" dirty="0"/>
          </a:p>
          <a:p>
            <a:pPr lvl="1"/>
            <a:r>
              <a:rPr lang="zh-CN" altLang="en-US" dirty="0"/>
              <a:t>能触发事件回到视中</a:t>
            </a:r>
            <a:r>
              <a:rPr lang="en-US" altLang="zh-CN" dirty="0"/>
              <a:t>(</a:t>
            </a:r>
            <a:r>
              <a:rPr lang="zh-CN" altLang="en-US" dirty="0"/>
              <a:t>响应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56F562-3AF4-4BA8-8A79-5099198198A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622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连接到视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类成为视的</a:t>
            </a:r>
            <a:r>
              <a:rPr lang="en-US" dirty="0"/>
              <a:t>“</a:t>
            </a:r>
            <a:r>
              <a:rPr lang="en-US" dirty="0" err="1"/>
              <a:t>DataContext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Window </a:t>
            </a:r>
            <a:r>
              <a:rPr lang="zh-CN" altLang="en-US" dirty="0"/>
              <a:t>或者</a:t>
            </a:r>
            <a:r>
              <a:rPr lang="en-US" dirty="0"/>
              <a:t> </a:t>
            </a:r>
            <a:r>
              <a:rPr lang="en-US" dirty="0" err="1"/>
              <a:t>UserControl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可以在任何方便的地方进行设置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视可以选择拦截进入</a:t>
            </a:r>
            <a:r>
              <a:rPr lang="en-US" altLang="zh-CN" dirty="0"/>
              <a:t>(</a:t>
            </a:r>
            <a:r>
              <a:rPr lang="en-US" dirty="0"/>
              <a:t>hook into)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事件</a:t>
            </a:r>
            <a:endParaRPr lang="en-US" dirty="0"/>
          </a:p>
          <a:p>
            <a:pPr lvl="1"/>
            <a:r>
              <a:rPr lang="zh-CN" altLang="en-US" dirty="0"/>
              <a:t>方便视导航</a:t>
            </a:r>
            <a:r>
              <a:rPr lang="en-US" altLang="zh-CN" dirty="0"/>
              <a:t>(</a:t>
            </a:r>
            <a:r>
              <a:rPr lang="en-US" dirty="0"/>
              <a:t>view navigation)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62C28B-AFA2-42FE-8E6A-A247DFCD64E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92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加入命令</a:t>
            </a:r>
          </a:p>
        </p:txBody>
      </p:sp>
    </p:spTree>
    <p:extLst>
      <p:ext uri="{BB962C8B-B14F-4D97-AF65-F5344CB8AC3E}">
        <p14:creationId xmlns:p14="http://schemas.microsoft.com/office/powerpoint/2010/main" val="32408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Action delegate</a:t>
            </a:r>
            <a:endParaRPr lang="zh-CN" altLang="en-US" dirty="0"/>
          </a:p>
        </p:txBody>
      </p:sp>
      <p:sp>
        <p:nvSpPr>
          <p:cNvPr id="3" name="c_1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4667246"/>
          </a:xfrm>
        </p:spPr>
        <p:txBody>
          <a:bodyPr/>
          <a:lstStyle/>
          <a:p>
            <a:r>
              <a:rPr lang="en-US" altLang="zh-CN" dirty="0"/>
              <a:t> 0, 1 </a:t>
            </a:r>
            <a:r>
              <a:rPr lang="zh-CN" altLang="en-US" dirty="0"/>
              <a:t>或多个输入参数，无返回值</a:t>
            </a:r>
            <a:endParaRPr lang="en-US" altLang="zh-CN" dirty="0"/>
          </a:p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Addition =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param1,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param2 )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result = param1 + param2;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}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2">
            <a:extLst>
              <a:ext uri="{FF2B5EF4-FFF2-40B4-BE49-F238E27FC236}">
                <a16:creationId xmlns:a16="http://schemas.microsoft.com/office/drawing/2014/main" id="{11BD8975-0289-4DF3-90C5-425C4CC3C05A}"/>
              </a:ext>
            </a:extLst>
          </p:cNvPr>
          <p:cNvSpPr txBox="1">
            <a:spLocks/>
          </p:cNvSpPr>
          <p:nvPr/>
        </p:nvSpPr>
        <p:spPr bwMode="auto">
          <a:xfrm>
            <a:off x="838200" y="1823717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   result	= param1 + param2;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}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      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}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111F38F4-DC46-4AA3-8496-9452837F1341}"/>
              </a:ext>
            </a:extLst>
          </p:cNvPr>
          <p:cNvSpPr txBox="1">
            <a:spLocks/>
          </p:cNvSpPr>
          <p:nvPr/>
        </p:nvSpPr>
        <p:spPr bwMode="auto">
          <a:xfrm>
            <a:off x="839416" y="1823565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pt-BR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param2) =&gt; result = param1 + param2; 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  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6957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 err="1"/>
              <a:t>Func</a:t>
            </a:r>
            <a:r>
              <a:rPr lang="en-US" altLang="zh-CN" dirty="0"/>
              <a:t> delegate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97786"/>
            <a:ext cx="10515600" cy="1819398"/>
          </a:xfrm>
        </p:spPr>
        <p:txBody>
          <a:bodyPr/>
          <a:lstStyle/>
          <a:p>
            <a:r>
              <a:rPr lang="en-US" altLang="zh-CN" sz="2400" dirty="0"/>
              <a:t> 1 </a:t>
            </a:r>
            <a:r>
              <a:rPr lang="zh-CN" altLang="en-US" sz="2400" dirty="0"/>
              <a:t>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8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多个输入参数，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T1,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T2,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&gt;(T1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T2 arg2) </a:t>
            </a:r>
            <a:endParaRPr lang="en-US" altLang="zh-CN" sz="180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dirty="0"/>
              <a:t>尖括号中的最后一个参数是返回值的类型，其它的是输入参数的类型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1">
            <a:extLst>
              <a:ext uri="{FF2B5EF4-FFF2-40B4-BE49-F238E27FC236}">
                <a16:creationId xmlns:a16="http://schemas.microsoft.com/office/drawing/2014/main" id="{98786CEE-1ABF-4D46-8BA1-EAA1482D8499}"/>
              </a:ext>
            </a:extLst>
          </p:cNvPr>
          <p:cNvSpPr txBox="1">
            <a:spLocks/>
          </p:cNvSpPr>
          <p:nvPr/>
        </p:nvSpPr>
        <p:spPr bwMode="auto">
          <a:xfrm>
            <a:off x="839416" y="3123036"/>
            <a:ext cx="10515600" cy="347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  <a:endParaRPr lang="en-US" altLang="zh-CN" sz="1600" b="0" kern="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param2 )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}    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63FA39FA-CDBE-46B5-93CA-AB1258235AD0}"/>
              </a:ext>
            </a:extLst>
          </p:cNvPr>
          <p:cNvSpPr txBox="1">
            <a:spLocks/>
          </p:cNvSpPr>
          <p:nvPr/>
        </p:nvSpPr>
        <p:spPr bwMode="auto">
          <a:xfrm>
            <a:off x="839416" y="3789040"/>
            <a:ext cx="105156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(param1, param2) =&gt;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c_2">
            <a:extLst>
              <a:ext uri="{FF2B5EF4-FFF2-40B4-BE49-F238E27FC236}">
                <a16:creationId xmlns:a16="http://schemas.microsoft.com/office/drawing/2014/main" id="{54128B8F-8999-4D53-A490-C48CF37DB327}"/>
              </a:ext>
            </a:extLst>
          </p:cNvPr>
          <p:cNvSpPr txBox="1">
            <a:spLocks/>
          </p:cNvSpPr>
          <p:nvPr/>
        </p:nvSpPr>
        <p:spPr bwMode="auto">
          <a:xfrm>
            <a:off x="839416" y="3429000"/>
            <a:ext cx="10515600" cy="281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delegate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7030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9"/>
          </p:nvPr>
        </p:nvSpPr>
        <p:spPr>
          <a:xfrm>
            <a:off x="838200" y="1825626"/>
            <a:ext cx="5185792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一种 </a:t>
            </a:r>
            <a:r>
              <a:rPr lang="en-US" dirty="0"/>
              <a:t>XAML </a:t>
            </a:r>
            <a:r>
              <a:rPr lang="zh-CN" altLang="en-US" dirty="0"/>
              <a:t>技术</a:t>
            </a:r>
            <a:endParaRPr lang="en-US" dirty="0"/>
          </a:p>
          <a:p>
            <a:pPr lvl="1"/>
            <a:r>
              <a:rPr lang="zh-CN" altLang="en-US" dirty="0"/>
              <a:t>并非是 </a:t>
            </a:r>
            <a:r>
              <a:rPr lang="en-US" dirty="0"/>
              <a:t>MVVM-</a:t>
            </a:r>
            <a:r>
              <a:rPr lang="zh-CN" altLang="en-US" dirty="0"/>
              <a:t>关联的专有技术</a:t>
            </a:r>
            <a:endParaRPr lang="en-US" dirty="0"/>
          </a:p>
          <a:p>
            <a:r>
              <a:rPr lang="en-US" dirty="0"/>
              <a:t> Works great with MVVM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dirty="0"/>
              <a:t>View </a:t>
            </a:r>
            <a:r>
              <a:rPr lang="zh-CN" altLang="en-US" dirty="0"/>
              <a:t>的响应是通过 </a:t>
            </a:r>
            <a:r>
              <a:rPr lang="en-US" dirty="0"/>
              <a:t>Command </a:t>
            </a:r>
            <a:r>
              <a:rPr lang="zh-CN" altLang="en-US" dirty="0"/>
              <a:t>来完成的（</a:t>
            </a:r>
            <a:r>
              <a:rPr lang="en-US" altLang="zh-CN" dirty="0"/>
              <a:t>View </a:t>
            </a:r>
            <a:r>
              <a:rPr lang="zh-CN" altLang="en-US" dirty="0"/>
              <a:t>对 </a:t>
            </a:r>
            <a:r>
              <a:rPr lang="en-US" altLang="zh-CN" dirty="0" err="1"/>
              <a:t>ViewModel</a:t>
            </a:r>
            <a:r>
              <a:rPr lang="en-US" altLang="zh-CN" dirty="0"/>
              <a:t> </a:t>
            </a:r>
            <a:r>
              <a:rPr lang="zh-CN" altLang="en-US" dirty="0"/>
              <a:t>的调用）</a:t>
            </a:r>
            <a:r>
              <a:rPr lang="en-US" altLang="zh-CN" dirty="0"/>
              <a:t>: VM </a:t>
            </a:r>
            <a:r>
              <a:rPr lang="zh-CN" altLang="en-US" dirty="0"/>
              <a:t>中声明命令</a:t>
            </a:r>
            <a:r>
              <a:rPr lang="en-US" altLang="zh-CN" dirty="0"/>
              <a:t>, V </a:t>
            </a:r>
            <a:r>
              <a:rPr lang="zh-CN" altLang="en-US" dirty="0"/>
              <a:t>中绑定命令</a:t>
            </a:r>
            <a:endParaRPr lang="en-US" dirty="0"/>
          </a:p>
          <a:p>
            <a:r>
              <a:rPr lang="en-US" dirty="0"/>
              <a:t> Command </a:t>
            </a:r>
            <a:r>
              <a:rPr lang="zh-CN" altLang="en-US" dirty="0"/>
              <a:t>类</a:t>
            </a:r>
            <a:endParaRPr lang="en-US" dirty="0"/>
          </a:p>
          <a:p>
            <a:pPr lvl="1"/>
            <a:r>
              <a:rPr lang="zh-CN" altLang="en-US" dirty="0"/>
              <a:t>继承自</a:t>
            </a:r>
            <a:r>
              <a:rPr lang="en-US" dirty="0"/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 </a:t>
            </a:r>
            <a:r>
              <a:rPr lang="zh-CN" altLang="en-US" dirty="0"/>
              <a:t>提供执行及执行判断</a:t>
            </a:r>
            <a:r>
              <a:rPr lang="en-US" dirty="0"/>
              <a:t>(determination of execution, </a:t>
            </a:r>
            <a:r>
              <a:rPr lang="zh-CN" altLang="en-US" dirty="0"/>
              <a:t>能否执行</a:t>
            </a:r>
            <a:r>
              <a:rPr lang="en-US" dirty="0"/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D516D8-32BD-45A9-A99D-9195FCDF7A6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2B0694-5816-4FFF-A00E-D982B82D296F}"/>
              </a:ext>
            </a:extLst>
          </p:cNvPr>
          <p:cNvSpPr txBox="1"/>
          <p:nvPr/>
        </p:nvSpPr>
        <p:spPr>
          <a:xfrm>
            <a:off x="6168010" y="1354954"/>
            <a:ext cx="5896214" cy="520790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CustomCommand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: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ICommand</a:t>
            </a:r>
            <a:endParaRPr lang="en-US" altLang="zh-CN" sz="1200" b="0" dirty="0">
              <a:solidFill>
                <a:schemeClr val="bg1">
                  <a:lumMod val="95000"/>
                </a:schemeClr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当能不能做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(determination)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发生变化时会触发的事件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必须要实现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event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EventHandler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CanExecuteChanged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execution(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?.Invoke(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determination 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!=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2B91AF"/>
                </a:solidFill>
                <a:latin typeface="Cascadia Mono" panose="020B0609020000020004" pitchFamily="49" charset="0"/>
              </a:rPr>
              <a:t>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{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Func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{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60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3593" y="5087769"/>
            <a:ext cx="7560839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程序设计是编程技术人员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应该掌握的一项基本技能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A668C7-009C-41E6-8D85-3748B60848B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714E9C-E4E6-476E-8457-5A59F1D8F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一项基本技能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AA390-CD92-4CEA-A6F0-47FA87FDFDB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2800" dirty="0"/>
              <a:t>  Windows </a:t>
            </a:r>
            <a:r>
              <a:rPr lang="zh-CN" altLang="en-US" sz="2800" dirty="0"/>
              <a:t>在</a:t>
            </a:r>
            <a:r>
              <a:rPr lang="en-US" altLang="zh-CN" sz="2800" dirty="0"/>
              <a:t>PC</a:t>
            </a:r>
            <a:r>
              <a:rPr lang="zh-CN" altLang="en-US" sz="2800" dirty="0"/>
              <a:t>上被广泛使用</a:t>
            </a:r>
          </a:p>
          <a:p>
            <a:r>
              <a:rPr lang="zh-CN" altLang="en-US" sz="2800" dirty="0"/>
              <a:t>  大多数桌面应用程序基于 </a:t>
            </a:r>
            <a:r>
              <a:rPr lang="en-US" altLang="zh-CN" sz="2800" dirty="0"/>
              <a:t>Windows</a:t>
            </a:r>
          </a:p>
          <a:p>
            <a:r>
              <a:rPr lang="en-US" altLang="zh-CN" sz="2800" dirty="0"/>
              <a:t>  Windows Co-Pilot </a:t>
            </a:r>
            <a:r>
              <a:rPr lang="zh-CN" altLang="en-US" sz="2800" dirty="0"/>
              <a:t>引领 </a:t>
            </a:r>
            <a:r>
              <a:rPr lang="en-US" altLang="zh-CN" sz="2800" dirty="0"/>
              <a:t>AI </a:t>
            </a:r>
            <a:r>
              <a:rPr lang="zh-CN" altLang="en-US" sz="2800" dirty="0"/>
              <a:t>时代程序设计的风口</a:t>
            </a:r>
          </a:p>
          <a:p>
            <a:r>
              <a:rPr lang="zh-CN" altLang="en-US" sz="2800" dirty="0"/>
              <a:t>  </a:t>
            </a:r>
            <a:r>
              <a:rPr lang="en-US" altLang="zh-CN" sz="2800" dirty="0"/>
              <a:t>Windows </a:t>
            </a:r>
            <a:r>
              <a:rPr lang="zh-CN" altLang="en-US" sz="2800" dirty="0"/>
              <a:t>对 </a:t>
            </a:r>
            <a:r>
              <a:rPr lang="en-US" altLang="zh-CN" sz="2800" dirty="0"/>
              <a:t>Linux </a:t>
            </a:r>
            <a:r>
              <a:rPr lang="zh-CN" altLang="en-US" sz="2800" dirty="0"/>
              <a:t>应用程序的支持越来越好</a:t>
            </a:r>
            <a:endParaRPr lang="en-US" altLang="zh-CN" sz="2800" dirty="0"/>
          </a:p>
          <a:p>
            <a:r>
              <a:rPr lang="en-US" altLang="zh-CN" sz="2800" dirty="0"/>
              <a:t>  Windows </a:t>
            </a:r>
            <a:r>
              <a:rPr lang="zh-CN" altLang="en-US" sz="2800" dirty="0"/>
              <a:t>从各方面强化对移动生态的支持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1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dirty="0"/>
              <a:t> 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有时命令需要访问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的状态</a:t>
            </a:r>
            <a:endParaRPr lang="en-US" dirty="0"/>
          </a:p>
          <a:p>
            <a:pPr lvl="1"/>
            <a:r>
              <a:rPr lang="zh-CN" altLang="en-US" dirty="0"/>
              <a:t>例如保存用户输入的数据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命令类并非“属于”某一</a:t>
            </a:r>
            <a:r>
              <a:rPr lang="en-US" dirty="0"/>
              <a:t> ViewModel</a:t>
            </a:r>
          </a:p>
          <a:p>
            <a:r>
              <a:rPr lang="en-US" dirty="0"/>
              <a:t> </a:t>
            </a:r>
            <a:r>
              <a:rPr lang="zh-CN" altLang="en-US" dirty="0"/>
              <a:t>需要将相关类勾连到一起</a:t>
            </a:r>
            <a:endParaRPr lang="en-US" dirty="0"/>
          </a:p>
          <a:p>
            <a:pPr lvl="1"/>
            <a:r>
              <a:rPr lang="zh-CN" altLang="en-US" dirty="0"/>
              <a:t>命令的执行需要访问</a:t>
            </a:r>
            <a:r>
              <a:rPr lang="en-US" dirty="0"/>
              <a:t> VM </a:t>
            </a:r>
            <a:r>
              <a:rPr lang="zh-CN" altLang="en-US" dirty="0"/>
              <a:t>的状态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47D2C9-0B6D-43B1-87BF-D22DF0962C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74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/>
              <a:t>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1:</a:t>
            </a:r>
          </a:p>
          <a:p>
            <a:pPr lvl="1"/>
            <a:r>
              <a:rPr lang="zh-CN" altLang="en-US" dirty="0"/>
              <a:t>在命令的构造函数中收进一个 </a:t>
            </a:r>
            <a:r>
              <a:rPr lang="en-US" altLang="zh-CN" dirty="0"/>
              <a:t>VM </a:t>
            </a:r>
            <a:r>
              <a:rPr lang="zh-CN" altLang="en-US" dirty="0"/>
              <a:t>的副本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2:</a:t>
            </a:r>
          </a:p>
          <a:p>
            <a:pPr lvl="1"/>
            <a:r>
              <a:rPr lang="zh-CN" altLang="en-US" dirty="0"/>
              <a:t>采用</a:t>
            </a:r>
            <a:r>
              <a:rPr lang="en-US" dirty="0"/>
              <a:t> Delegate/Relay Command </a:t>
            </a:r>
            <a:r>
              <a:rPr lang="zh-CN" altLang="en-US" dirty="0"/>
              <a:t>模式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zh-CN" altLang="en-US" dirty="0"/>
              <a:t>容许将方法的指针传递到命令</a:t>
            </a:r>
            <a:endParaRPr lang="en-US" dirty="0"/>
          </a:p>
          <a:p>
            <a:pPr lvl="2"/>
            <a:r>
              <a:rPr lang="zh-CN" altLang="en-US" dirty="0"/>
              <a:t>方法本身驻留在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中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采用哪个技术方案取决于命令的重用性需要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C18E1-66B0-4AD8-8CF0-80F2C8BFBF4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6A5104-1C2C-4CA4-83A1-C89B8C650D01}"/>
              </a:ext>
            </a:extLst>
          </p:cNvPr>
          <p:cNvSpPr txBox="1"/>
          <p:nvPr/>
        </p:nvSpPr>
        <p:spPr>
          <a:xfrm>
            <a:off x="1415480" y="3130905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https://learn.microsoft.com/en-us/dotnet/api/microsoft.visualstudio.platformui.delegatecommand?view=visualstudiosdk-2022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D5024A-C6C8-486E-8F73-8E2281754E4A}"/>
              </a:ext>
            </a:extLst>
          </p:cNvPr>
          <p:cNvSpPr txBox="1"/>
          <p:nvPr/>
        </p:nvSpPr>
        <p:spPr>
          <a:xfrm>
            <a:off x="1417473" y="3414887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https://learn.microsoft.com/en-us/archive/msdn-magazine/2013/may/mvvm-commands-relaycommands-and-eventtocommand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19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加入命令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课程实验项目 </a:t>
            </a:r>
            <a:r>
              <a:rPr lang="en-US" altLang="zh-CN" sz="3200" b="0" kern="0" dirty="0" err="1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144968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wpfTest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https://gitee.com/principlewindows/wpfTest</a:t>
            </a:r>
            <a:endParaRPr lang="en-US" dirty="0"/>
          </a:p>
          <a:p>
            <a:r>
              <a:rPr lang="zh-CN" altLang="en-US" dirty="0"/>
              <a:t> 是实验课进行的依据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其中的大量编程技巧会在期末考试中被考到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课程实验项目 </a:t>
            </a:r>
            <a:r>
              <a:rPr lang="en-US" altLang="zh-CN" sz="1200" b="0" dirty="0" err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4131922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54609729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63567" y="330042"/>
            <a:ext cx="6864681" cy="866710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5B3D6595-725C-4DEF-B499-657E63E3B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4079776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1.4 UWP, </a:t>
            </a:r>
            <a:r>
              <a:rPr lang="en-US" altLang="zh-CN" sz="4000" dirty="0" err="1">
                <a:solidFill>
                  <a:srgbClr val="002060"/>
                </a:solidFill>
              </a:rPr>
              <a:t>WinUI</a:t>
            </a:r>
            <a:r>
              <a:rPr lang="en-US" altLang="zh-CN" sz="4000" dirty="0">
                <a:solidFill>
                  <a:srgbClr val="002060"/>
                </a:solidFill>
              </a:rPr>
              <a:t> and App SDK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D19C8-9120-40B9-859F-2FA7C1E71CF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Windows App SDK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70" y="4005064"/>
            <a:ext cx="5010150" cy="21431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560A72-FBC1-45F4-B909-158A0FA46350}"/>
              </a:ext>
            </a:extLst>
          </p:cNvPr>
          <p:cNvSpPr/>
          <p:nvPr/>
        </p:nvSpPr>
        <p:spPr>
          <a:xfrm>
            <a:off x="9681171" y="3031599"/>
            <a:ext cx="1911101" cy="567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[‘</a:t>
            </a:r>
            <a:r>
              <a:rPr lang="en-US" altLang="zh-CN" sz="2800" b="0" dirty="0" err="1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zæmərɪn</a:t>
            </a:r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endParaRPr lang="zh-CN" altLang="en-US" sz="2800" b="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88391F-08FC-47E2-B7BF-9D5D5F126AAD}"/>
              </a:ext>
            </a:extLst>
          </p:cNvPr>
          <p:cNvSpPr/>
          <p:nvPr/>
        </p:nvSpPr>
        <p:spPr>
          <a:xfrm>
            <a:off x="2711624" y="6121222"/>
            <a:ext cx="8880648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https://docs.microsoft.com/en-us/xamarin/get-started/what-is-xamarin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CE03F40-5385-48B1-9AEA-0AF9F9735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UWP, </a:t>
            </a:r>
            <a:r>
              <a:rPr lang="en-US" altLang="zh-CN" dirty="0" err="1"/>
              <a:t>WinUI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App SDK </a:t>
            </a:r>
            <a:r>
              <a:rPr lang="zh-CN" altLang="en-US" dirty="0"/>
              <a:t>的发展历程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9C248B-C616-4201-B8F0-B91E582B491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3096344"/>
          </a:xfrm>
        </p:spPr>
        <p:txBody>
          <a:bodyPr/>
          <a:lstStyle/>
          <a:p>
            <a:r>
              <a:rPr lang="zh-CN" altLang="en-US" dirty="0"/>
              <a:t>  近些年来 </a:t>
            </a:r>
            <a:r>
              <a:rPr lang="en-US" altLang="zh-CN" dirty="0"/>
              <a:t>WINDOWS </a:t>
            </a:r>
            <a:r>
              <a:rPr lang="zh-CN" altLang="en-US" dirty="0"/>
              <a:t>编程技术发展迅速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Universal Windows Platform</a:t>
            </a:r>
            <a:r>
              <a:rPr lang="zh-CN" altLang="en-US" dirty="0"/>
              <a:t>（通用</a:t>
            </a:r>
            <a:r>
              <a:rPr lang="en-US" altLang="zh-CN" dirty="0"/>
              <a:t>Windows</a:t>
            </a:r>
            <a:r>
              <a:rPr lang="zh-CN" altLang="en-US" dirty="0"/>
              <a:t>平台）</a:t>
            </a:r>
          </a:p>
          <a:p>
            <a:pPr lvl="1"/>
            <a:r>
              <a:rPr lang="zh-CN" altLang="en-US" dirty="0"/>
              <a:t>微软新提出的一种应用种类：通过统一的开发平台，使开发者针对其开发的代码在多种不同的设备上实现共享，并为用户提供统一的使用体验</a:t>
            </a:r>
          </a:p>
          <a:p>
            <a:pPr lvl="1"/>
            <a:r>
              <a:rPr lang="en-US" altLang="zh-CN" dirty="0"/>
              <a:t>Windows 10 </a:t>
            </a:r>
            <a:r>
              <a:rPr lang="zh-CN" altLang="en-US" dirty="0"/>
              <a:t>应用商店里所有的程序都是</a:t>
            </a:r>
            <a:r>
              <a:rPr lang="en-US" altLang="zh-CN" dirty="0"/>
              <a:t>UWP</a:t>
            </a:r>
            <a:r>
              <a:rPr lang="zh-CN" altLang="en-US" dirty="0"/>
              <a:t>应用</a:t>
            </a:r>
          </a:p>
          <a:p>
            <a:pPr lvl="1"/>
            <a:r>
              <a:rPr lang="en-US" altLang="zh-CN" dirty="0"/>
              <a:t>UWP</a:t>
            </a:r>
            <a:r>
              <a:rPr lang="zh-CN" altLang="en-US" dirty="0"/>
              <a:t>基于</a:t>
            </a:r>
            <a:r>
              <a:rPr lang="en-US" altLang="zh-CN" dirty="0"/>
              <a:t>.NET Framework</a:t>
            </a:r>
            <a:r>
              <a:rPr lang="zh-CN" altLang="en-US" dirty="0"/>
              <a:t>，也可用</a:t>
            </a:r>
            <a:r>
              <a:rPr lang="en-US" altLang="zh-CN" dirty="0"/>
              <a:t>VC++</a:t>
            </a:r>
            <a:r>
              <a:rPr lang="zh-CN" altLang="en-US" dirty="0"/>
              <a:t>开发</a:t>
            </a:r>
          </a:p>
          <a:p>
            <a:pPr lvl="1"/>
            <a:r>
              <a:rPr lang="zh-CN" altLang="en-US" dirty="0"/>
              <a:t>也可采用基于</a:t>
            </a:r>
            <a:r>
              <a:rPr lang="en-US" altLang="zh-CN" dirty="0"/>
              <a:t>Xamarin</a:t>
            </a:r>
            <a:r>
              <a:rPr lang="zh-CN" altLang="en-US" dirty="0"/>
              <a:t>的</a:t>
            </a:r>
            <a:r>
              <a:rPr lang="en-US" altLang="zh-CN" dirty="0"/>
              <a:t>.NET</a:t>
            </a:r>
            <a:r>
              <a:rPr lang="zh-CN" altLang="en-US" dirty="0"/>
              <a:t>框架，完成对安卓、</a:t>
            </a:r>
            <a:r>
              <a:rPr lang="en-US" altLang="zh-CN" dirty="0"/>
              <a:t>iOS</a:t>
            </a:r>
            <a:r>
              <a:rPr lang="zh-CN" altLang="en-US" dirty="0"/>
              <a:t>的跨平台支持</a:t>
            </a:r>
          </a:p>
          <a:p>
            <a:pPr lvl="1"/>
            <a:r>
              <a:rPr lang="zh-CN" altLang="en-US" dirty="0"/>
              <a:t>桌面应用程序转换器</a:t>
            </a:r>
            <a:r>
              <a:rPr lang="en-US" altLang="zh-CN" dirty="0"/>
              <a:t>(Desktop Application Converter)</a:t>
            </a:r>
            <a:r>
              <a:rPr lang="zh-CN" altLang="en-US" dirty="0"/>
              <a:t>，可以把现有的桌面应用程序（</a:t>
            </a:r>
            <a:r>
              <a:rPr lang="en-US" altLang="zh-CN" dirty="0"/>
              <a:t>.NET 4.6.1 </a:t>
            </a:r>
            <a:r>
              <a:rPr lang="zh-CN" altLang="en-US" dirty="0"/>
              <a:t>或 </a:t>
            </a:r>
            <a:r>
              <a:rPr lang="en-US" altLang="zh-CN" dirty="0"/>
              <a:t>Win32</a:t>
            </a:r>
            <a:r>
              <a:rPr lang="zh-CN" altLang="en-US" dirty="0"/>
              <a:t>）转换成 </a:t>
            </a:r>
            <a:r>
              <a:rPr lang="en-US" altLang="zh-CN" dirty="0"/>
              <a:t>UWP</a:t>
            </a:r>
            <a:r>
              <a:rPr lang="zh-CN" altLang="en-US" dirty="0"/>
              <a:t>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0B24FF-B9DB-4D65-B176-360A46FE149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0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533400"/>
            <a:ext cx="6442075" cy="51911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/>
              <a:t>Evolution of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92341-336C-4A9C-91EB-4EA8720B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412777"/>
            <a:ext cx="4240848" cy="18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0AF57-6E99-44F3-88DA-3D1C11A0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717033"/>
            <a:ext cx="5004048" cy="1934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5382F0-AF61-415F-A44E-429B9A78C0CE}"/>
              </a:ext>
            </a:extLst>
          </p:cNvPr>
          <p:cNvSpPr/>
          <p:nvPr/>
        </p:nvSpPr>
        <p:spPr>
          <a:xfrm>
            <a:off x="6107117" y="1916833"/>
            <a:ext cx="4572000" cy="1724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800" b="0" dirty="0">
                <a:latin typeface="Segoe UI" panose="020B0502040204020203" pitchFamily="34" charset="0"/>
              </a:rPr>
              <a:t>By completely decoupling XAML, composition, and input APIs from the </a:t>
            </a:r>
            <a:r>
              <a:rPr lang="en-US" altLang="zh-CN" sz="1800" b="0" dirty="0"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10 SDK</a:t>
            </a:r>
            <a:r>
              <a:rPr lang="en-US" altLang="zh-CN" sz="1800" b="0" dirty="0">
                <a:latin typeface="Segoe UI" panose="020B0502040204020203" pitchFamily="34" charset="0"/>
              </a:rPr>
              <a:t>, the scope of </a:t>
            </a:r>
            <a:r>
              <a:rPr lang="en-US" altLang="zh-CN" sz="1800" b="0" dirty="0" err="1">
                <a:latin typeface="Segoe UI" panose="020B0502040204020203" pitchFamily="34" charset="0"/>
              </a:rPr>
              <a:t>WinUI</a:t>
            </a:r>
            <a:r>
              <a:rPr lang="en-US" altLang="zh-CN" sz="1800" b="0" dirty="0">
                <a:latin typeface="Segoe UI" panose="020B0502040204020203" pitchFamily="34" charset="0"/>
              </a:rPr>
              <a:t> 3 includes the full Windows 10 native UI platform.</a:t>
            </a:r>
            <a:endParaRPr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011A92-84B8-49D7-935B-D6700B839E24}"/>
              </a:ext>
            </a:extLst>
          </p:cNvPr>
          <p:cNvSpPr/>
          <p:nvPr/>
        </p:nvSpPr>
        <p:spPr>
          <a:xfrm>
            <a:off x="1775520" y="3935904"/>
            <a:ext cx="3600400" cy="172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All new XAML features will eventually ship as part of </a:t>
            </a:r>
            <a:r>
              <a:rPr lang="en-US" altLang="zh-CN" sz="1800" dirty="0" err="1"/>
              <a:t>WinUI</a:t>
            </a:r>
            <a:r>
              <a:rPr lang="en-US" altLang="zh-CN" sz="1800" dirty="0"/>
              <a:t>. The existing UWP XAML APIs that ship as part of the OS will </a:t>
            </a:r>
            <a:r>
              <a:rPr lang="en-US" altLang="zh-CN" sz="1800" dirty="0">
                <a:solidFill>
                  <a:srgbClr val="FF0000"/>
                </a:solidFill>
              </a:rPr>
              <a:t>no longer</a:t>
            </a:r>
            <a:r>
              <a:rPr lang="en-US" altLang="zh-CN" sz="1800" dirty="0"/>
              <a:t> receive new feature updates. 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B3F640-54D9-4DA5-AF3D-A6F2879A91BB}"/>
              </a:ext>
            </a:extLst>
          </p:cNvPr>
          <p:cNvSpPr/>
          <p:nvPr/>
        </p:nvSpPr>
        <p:spPr>
          <a:xfrm>
            <a:off x="3431704" y="5913492"/>
            <a:ext cx="5598368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hlinkClick r:id="rId6"/>
              </a:rPr>
              <a:t>https://docs.microsoft.com/en-us/windows/apps/winui/</a:t>
            </a:r>
            <a:endParaRPr lang="zh-CN" altLang="en-US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DF8545-10C4-4229-A138-949F6660AE35}"/>
              </a:ext>
            </a:extLst>
          </p:cNvPr>
          <p:cNvSpPr txBox="1"/>
          <p:nvPr/>
        </p:nvSpPr>
        <p:spPr>
          <a:xfrm>
            <a:off x="9120336" y="5963793"/>
            <a:ext cx="295232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从捆绑到釜底抽薪！</a:t>
            </a:r>
          </a:p>
        </p:txBody>
      </p:sp>
    </p:spTree>
    <p:extLst>
      <p:ext uri="{BB962C8B-B14F-4D97-AF65-F5344CB8AC3E}">
        <p14:creationId xmlns:p14="http://schemas.microsoft.com/office/powerpoint/2010/main" val="1835455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6E564-A2F9-4191-B976-43551A6F0683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2985292"/>
            <a:ext cx="10515600" cy="3396036"/>
          </a:xfrm>
        </p:spPr>
        <p:txBody>
          <a:bodyPr/>
          <a:lstStyle/>
          <a:p>
            <a:r>
              <a:rPr lang="en-US" altLang="zh-CN" dirty="0"/>
              <a:t> a set of new developer components and tools that represent the next evolution in the Windows app development platform</a:t>
            </a:r>
          </a:p>
          <a:p>
            <a:r>
              <a:rPr lang="en-US" altLang="zh-CN" dirty="0"/>
              <a:t> provides a unified set of APIs and tools that can be used in a consistent way by any desktop app on Windows 11 and </a:t>
            </a:r>
            <a:r>
              <a:rPr lang="en-US" altLang="zh-CN" dirty="0" err="1"/>
              <a:t>downlevel</a:t>
            </a:r>
            <a:r>
              <a:rPr lang="en-US" altLang="zh-CN" dirty="0"/>
              <a:t> to Windows 10, version 1809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The Windows App SDK does not replace the existing desktop Windows app types</a:t>
            </a:r>
          </a:p>
          <a:p>
            <a:pPr lvl="1"/>
            <a:r>
              <a:rPr lang="en-US" altLang="zh-CN" sz="1400" dirty="0"/>
              <a:t>.NET (including Windows Forms and WPF) </a:t>
            </a:r>
          </a:p>
          <a:p>
            <a:pPr lvl="1"/>
            <a:r>
              <a:rPr lang="en-US" altLang="zh-CN" sz="1400" dirty="0"/>
              <a:t>desktop Win32 with C++. 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 complements existing platforms with a common set of APIs and tools that developers can rely on across these platforms.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10DF5C-0D4E-465A-9691-AEC65F03924B}"/>
              </a:ext>
            </a:extLst>
          </p:cNvPr>
          <p:cNvSpPr/>
          <p:nvPr/>
        </p:nvSpPr>
        <p:spPr>
          <a:xfrm>
            <a:off x="8864087" y="3180021"/>
            <a:ext cx="302433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6EE3D27-075E-4AED-870C-F546D93D034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8BC896-C21F-4159-8DAE-46DA0173C964}"/>
              </a:ext>
            </a:extLst>
          </p:cNvPr>
          <p:cNvSpPr txBox="1"/>
          <p:nvPr/>
        </p:nvSpPr>
        <p:spPr>
          <a:xfrm>
            <a:off x="838200" y="1653227"/>
            <a:ext cx="10515600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The Windows App SDK — the new name for Project Reunion and </a:t>
            </a:r>
            <a:r>
              <a:rPr lang="en-US" altLang="zh-CN" sz="1800" b="0" dirty="0" err="1">
                <a:solidFill>
                  <a:schemeClr val="accent3">
                    <a:lumMod val="75000"/>
                  </a:schemeClr>
                </a:solidFill>
              </a:rPr>
              <a:t>WinUI</a:t>
            </a:r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 3 — brings a unified set of APIs and tools for developing desktop apps to Windows 11 and Windows 10.Choose your UI, language, and technology then share your apps with millions.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Technology Evolution and Trends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BBBD-3029-4C1D-AE30-8509526A1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 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A317A-0B12-4DB6-8884-DFBDD3375C3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sz="2400" dirty="0"/>
              <a:t> 在桌面应用的不同平台上实现协调一致的 </a:t>
            </a:r>
            <a:r>
              <a:rPr lang="en-US" altLang="zh-CN" sz="2400" dirty="0"/>
              <a:t>API </a:t>
            </a:r>
            <a:r>
              <a:rPr lang="zh-CN" altLang="en-US" sz="2400" dirty="0"/>
              <a:t>展示</a:t>
            </a:r>
            <a:endParaRPr lang="en-US" altLang="zh-CN" sz="2400" dirty="0"/>
          </a:p>
          <a:p>
            <a:r>
              <a:rPr lang="zh-CN" altLang="en-US" sz="2400" dirty="0"/>
              <a:t> 在多个 </a:t>
            </a:r>
            <a:r>
              <a:rPr lang="en-US" altLang="zh-CN" sz="2400" dirty="0"/>
              <a:t>Windows </a:t>
            </a:r>
            <a:r>
              <a:rPr lang="zh-CN" altLang="en-US" sz="2400" dirty="0"/>
              <a:t>版本间实现持续一致体验</a:t>
            </a:r>
            <a:endParaRPr lang="en-US" altLang="zh-CN" sz="2400" dirty="0"/>
          </a:p>
          <a:p>
            <a:r>
              <a:rPr lang="zh-CN" altLang="en-US" sz="2400" dirty="0"/>
              <a:t> 更快的 </a:t>
            </a:r>
            <a:r>
              <a:rPr lang="en-US" altLang="zh-CN" sz="2400" dirty="0"/>
              <a:t>SDK </a:t>
            </a:r>
            <a:r>
              <a:rPr lang="zh-CN" altLang="en-US" sz="2400" dirty="0"/>
              <a:t>发布节奏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更安全统一的接口规范，便于 </a:t>
            </a:r>
            <a:r>
              <a:rPr lang="en-US" altLang="zh-CN" sz="2400" dirty="0"/>
              <a:t>wine </a:t>
            </a:r>
            <a:r>
              <a:rPr lang="zh-CN" altLang="en-US" sz="2400" dirty="0"/>
              <a:t>等兼容</a:t>
            </a:r>
            <a:endParaRPr lang="en-US" altLang="zh-CN" sz="2400" dirty="0"/>
          </a:p>
          <a:p>
            <a:pPr lvl="1"/>
            <a:r>
              <a:rPr lang="en-US" altLang="zh-CN" sz="2100" dirty="0"/>
              <a:t>https://www.winehq.org/</a:t>
            </a:r>
            <a:endParaRPr lang="zh-CN" altLang="en-US" sz="2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C3C5B-F6CC-4EAB-A6CE-D1C33B28A3C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83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SDK project development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如何使用 </a:t>
            </a:r>
            <a:r>
              <a:rPr lang="en-US" altLang="zh-CN" dirty="0"/>
              <a:t>Windows </a:t>
            </a:r>
            <a:r>
              <a:rPr lang="en-US" altLang="zh-CN" dirty="0" err="1"/>
              <a:t>AppSDK</a:t>
            </a:r>
            <a:r>
              <a:rPr lang="en-US" altLang="zh-CN" dirty="0"/>
              <a:t> </a:t>
            </a:r>
            <a:r>
              <a:rPr lang="zh-CN" altLang="en-US" dirty="0"/>
              <a:t>开发应用程序界面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579A8B-13DA-4AC3-881C-58F999D2ED0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App SDK </a:t>
            </a:r>
            <a:r>
              <a:rPr lang="zh-CN" altLang="en-US" dirty="0"/>
              <a:t>运行时分发及扩展的独立安装包</a:t>
            </a:r>
            <a:endParaRPr lang="en-US" altLang="zh-CN" dirty="0"/>
          </a:p>
          <a:p>
            <a:pPr lvl="1"/>
            <a:r>
              <a:rPr lang="en-US" altLang="zh-CN" dirty="0"/>
              <a:t>https://learn.microsoft.com/en-us/windows/apps/windows-app-sdk/downloads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安装选项</a:t>
            </a:r>
            <a:endParaRPr lang="en-US" altLang="zh-CN" dirty="0"/>
          </a:p>
          <a:p>
            <a:pPr lvl="1"/>
            <a:r>
              <a:rPr lang="en-US" altLang="zh-CN" dirty="0"/>
              <a:t>C#</a:t>
            </a:r>
            <a:r>
              <a:rPr lang="zh-CN" altLang="en-US" dirty="0"/>
              <a:t>：工作负载选</a:t>
            </a:r>
            <a:r>
              <a:rPr lang="en-US" altLang="zh-CN" dirty="0"/>
              <a:t>.NET</a:t>
            </a:r>
            <a:r>
              <a:rPr lang="zh-CN" altLang="en-US" dirty="0"/>
              <a:t>桌面开发，右边单组件可选栏的最下边勾选“</a:t>
            </a:r>
            <a:r>
              <a:rPr lang="en-US" altLang="zh-CN" dirty="0"/>
              <a:t>Windows </a:t>
            </a:r>
            <a:r>
              <a:rPr lang="zh-CN" altLang="en-US" dirty="0"/>
              <a:t>应用 </a:t>
            </a:r>
            <a:r>
              <a:rPr lang="en-US" altLang="zh-CN" dirty="0"/>
              <a:t>SDK C# 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：工作负载选</a:t>
            </a:r>
            <a:r>
              <a:rPr lang="en-US" altLang="zh-CN" dirty="0"/>
              <a:t>C++</a:t>
            </a:r>
            <a:r>
              <a:rPr lang="zh-CN" altLang="en-US" dirty="0"/>
              <a:t>桌面开发，右边单组件可选栏的最下边勾选</a:t>
            </a:r>
            <a:r>
              <a:rPr lang="en-US" altLang="zh-CN" dirty="0"/>
              <a:t>"Windows</a:t>
            </a:r>
            <a:r>
              <a:rPr lang="zh-CN" altLang="en-US" dirty="0"/>
              <a:t>应用</a:t>
            </a:r>
            <a:r>
              <a:rPr lang="en-US" altLang="zh-CN" dirty="0"/>
              <a:t>SDK C++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在选项卡“单个组件”中找到“</a:t>
            </a:r>
            <a:r>
              <a:rPr lang="en-US" altLang="zh-CN" dirty="0"/>
              <a:t>SDK</a:t>
            </a:r>
            <a:r>
              <a:rPr lang="zh-CN" altLang="en-US" dirty="0"/>
              <a:t>、库和框架”条目，勾选</a:t>
            </a:r>
            <a:r>
              <a:rPr lang="en-US" altLang="zh-CN" dirty="0"/>
              <a:t>Windows 10 SDK (10.0.19041.0)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项目的创建、修改及配置</a:t>
            </a:r>
            <a:endParaRPr lang="en-US" altLang="zh-CN" dirty="0"/>
          </a:p>
          <a:p>
            <a:pPr lvl="1"/>
            <a:r>
              <a:rPr lang="zh-CN" altLang="en-US" dirty="0"/>
              <a:t>项目的创建后续幻灯片讲解</a:t>
            </a:r>
            <a:endParaRPr lang="en-US" altLang="zh-CN" dirty="0"/>
          </a:p>
          <a:p>
            <a:pPr lvl="1"/>
            <a:r>
              <a:rPr lang="zh-CN" altLang="en-US" dirty="0"/>
              <a:t>当项目启动调试时出现问题应该尝试 </a:t>
            </a:r>
            <a:r>
              <a:rPr lang="en-US" altLang="zh-CN" dirty="0"/>
              <a:t>Retarget Project </a:t>
            </a:r>
            <a:r>
              <a:rPr lang="zh-CN" altLang="en-US" dirty="0"/>
              <a:t>到合适的目标平台</a:t>
            </a:r>
            <a:endParaRPr lang="en-US" altLang="zh-CN" dirty="0"/>
          </a:p>
          <a:p>
            <a:pPr lvl="1"/>
            <a:r>
              <a:rPr lang="zh-CN" altLang="en-US" dirty="0"/>
              <a:t>右击项目名称在菜单中选取“</a:t>
            </a:r>
            <a:r>
              <a:rPr lang="en-US" altLang="zh-CN" dirty="0"/>
              <a:t>Edit Project</a:t>
            </a:r>
            <a:r>
              <a:rPr lang="zh-CN" altLang="en-US" dirty="0"/>
              <a:t>”菜单项可以修改项目工程文件（慎用！备份！）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Nuget</a:t>
            </a:r>
            <a:r>
              <a:rPr lang="en-US" altLang="zh-CN" dirty="0"/>
              <a:t> </a:t>
            </a:r>
            <a:r>
              <a:rPr lang="zh-CN" altLang="en-US" dirty="0"/>
              <a:t>包的获取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通过 </a:t>
            </a:r>
            <a:r>
              <a:rPr lang="en-US" altLang="zh-CN" dirty="0" err="1"/>
              <a:t>WinUI</a:t>
            </a:r>
            <a:r>
              <a:rPr lang="en-US" altLang="zh-CN" dirty="0"/>
              <a:t> Gallery </a:t>
            </a:r>
            <a:r>
              <a:rPr lang="zh-CN" altLang="en-US" dirty="0"/>
              <a:t>选择合适的界面元素</a:t>
            </a:r>
          </a:p>
        </p:txBody>
      </p:sp>
    </p:spTree>
    <p:extLst>
      <p:ext uri="{BB962C8B-B14F-4D97-AF65-F5344CB8AC3E}">
        <p14:creationId xmlns:p14="http://schemas.microsoft.com/office/powerpoint/2010/main" val="168227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4367" y="1952707"/>
            <a:ext cx="6028844" cy="4017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App SDK project development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4A088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A7884F4-D163-460E-B895-5D953187B6D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5113784" cy="4351338"/>
          </a:xfrm>
        </p:spPr>
        <p:txBody>
          <a:bodyPr/>
          <a:lstStyle/>
          <a:p>
            <a:r>
              <a:rPr lang="en-US" altLang="zh-CN" dirty="0"/>
              <a:t> Create a Blank App (</a:t>
            </a:r>
            <a:r>
              <a:rPr lang="en-US" altLang="zh-CN" dirty="0" err="1"/>
              <a:t>helloWinUI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In Visual Studio, create a new project using the Blank App (C++/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HelloWinUI_cpp</a:t>
            </a:r>
            <a:endParaRPr lang="en-US" altLang="zh-CN" dirty="0"/>
          </a:p>
          <a:p>
            <a:pPr lvl="1"/>
            <a:r>
              <a:rPr lang="en-US" altLang="zh-CN" dirty="0"/>
              <a:t>In Visual Studio, create a new project using the Blank App (C#/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HelloWinUI_cs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71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B628B8-185F-4052-880C-A931FCD7354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034A6B-7713-474A-B642-5117CA50C960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EBA6AA-20EA-4B10-9F97-A2AAD067302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Add a </a:t>
            </a:r>
            <a:r>
              <a:rPr lang="en-US" altLang="zh-CN" dirty="0" err="1"/>
              <a:t>WinUI</a:t>
            </a:r>
            <a:r>
              <a:rPr lang="en-US" altLang="zh-CN" dirty="0"/>
              <a:t> control to </a:t>
            </a:r>
            <a:r>
              <a:rPr lang="en-US" altLang="zh-CN" dirty="0" err="1"/>
              <a:t>MainPage</a:t>
            </a:r>
            <a:endParaRPr lang="en-US" altLang="zh-CN" dirty="0"/>
          </a:p>
          <a:p>
            <a:r>
              <a:rPr lang="en-US" altLang="zh-CN" dirty="0"/>
              <a:t>Open </a:t>
            </a:r>
            <a:r>
              <a:rPr lang="en-US" altLang="zh-CN" dirty="0" err="1"/>
              <a:t>MainPage.xaml</a:t>
            </a:r>
            <a:r>
              <a:rPr lang="en-US" altLang="zh-CN" dirty="0"/>
              <a:t>. 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/>
              <a:t>Then, paste the following markup between the existing opening and closing Window tags, overwriting the existing </a:t>
            </a:r>
            <a:r>
              <a:rPr lang="en-US" altLang="zh-CN" dirty="0" err="1"/>
              <a:t>StackPanel</a:t>
            </a:r>
            <a:r>
              <a:rPr lang="en-US" altLang="zh-CN" dirty="0"/>
              <a:t> element.</a:t>
            </a:r>
          </a:p>
          <a:p>
            <a:pPr marL="0" indent="0">
              <a:buNone/>
            </a:pPr>
            <a:r>
              <a:rPr lang="en-US" altLang="zh-CN" sz="1800" dirty="0"/>
              <a:t>&lt;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 Orientation="Horizontal" </a:t>
            </a:r>
            <a:r>
              <a:rPr lang="en-US" altLang="zh-CN" sz="1800" dirty="0" err="1"/>
              <a:t>HorizontalAlignment</a:t>
            </a:r>
            <a:r>
              <a:rPr lang="en-US" altLang="zh-CN" sz="1800" dirty="0"/>
              <a:t>="Center" </a:t>
            </a:r>
            <a:r>
              <a:rPr lang="en-US" altLang="zh-CN" sz="1800" dirty="0" err="1"/>
              <a:t>VerticalAlignment</a:t>
            </a:r>
            <a:r>
              <a:rPr lang="en-US" altLang="zh-CN" sz="1800" dirty="0"/>
              <a:t>="Center"&gt;</a:t>
            </a:r>
          </a:p>
          <a:p>
            <a:pPr marL="0" indent="0">
              <a:buNone/>
            </a:pPr>
            <a:r>
              <a:rPr lang="en-US" altLang="zh-CN" sz="1800" dirty="0"/>
              <a:t>        &lt;Button x:Name="myButton" Click="</a:t>
            </a:r>
            <a:r>
              <a:rPr lang="en-US" altLang="zh-CN" sz="1800" dirty="0" err="1"/>
              <a:t>myButton_Click</a:t>
            </a:r>
            <a:r>
              <a:rPr lang="en-US" altLang="zh-CN" sz="1800" dirty="0"/>
              <a:t>"&gt;Click Me&lt;/Button&gt;</a:t>
            </a:r>
          </a:p>
          <a:p>
            <a:pPr marL="0" indent="0">
              <a:buNone/>
            </a:pPr>
            <a:r>
              <a:rPr lang="en-US" altLang="zh-CN" sz="1800" dirty="0"/>
              <a:t>&lt;/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&gt;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378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54C97B-EEA1-4ED1-BD68-D827704A168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MainPage.h</a:t>
            </a:r>
            <a:r>
              <a:rPr lang="en-US" altLang="zh-CN" dirty="0"/>
              <a:t> and .</a:t>
            </a:r>
            <a:r>
              <a:rPr lang="en-US" altLang="zh-CN" dirty="0" err="1"/>
              <a:t>cpp</a:t>
            </a:r>
            <a:endParaRPr lang="en-US" altLang="zh-CN" dirty="0"/>
          </a:p>
          <a:p>
            <a:r>
              <a:rPr lang="zh-CN" altLang="en-US" dirty="0"/>
              <a:t>代码参见 </a:t>
            </a:r>
            <a:r>
              <a:rPr lang="en-US" altLang="zh-CN" dirty="0"/>
              <a:t>https://gitee.com/principlewindows/HelloWinUI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/WinUI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381" y="2907167"/>
            <a:ext cx="6598419" cy="3558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D2F094-45F2-4B9E-9E54-972B74207A1B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HelloWinUI_cs.csproj</a:t>
            </a:r>
            <a:endParaRPr lang="en-US" altLang="zh-CN" dirty="0"/>
          </a:p>
          <a:p>
            <a:r>
              <a:rPr lang="en-US" altLang="zh-CN" sz="2000" dirty="0"/>
              <a:t> Add 	&lt;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&gt;true&lt;/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 in the tag of &lt;</a:t>
            </a:r>
            <a:r>
              <a:rPr lang="en-US" altLang="zh-CN" sz="2000" dirty="0" err="1"/>
              <a:t>PropertyGroup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代码参见 </a:t>
            </a:r>
            <a:r>
              <a:rPr lang="en-US" altLang="zh-CN" sz="2000" dirty="0"/>
              <a:t>https://gitee.com/principlewindows/HelloWinUI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C#/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8144" y="3255620"/>
            <a:ext cx="5328592" cy="2679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33DC4E-C811-45F0-98C9-478DE21DF022}"/>
              </a:ext>
            </a:extLst>
          </p:cNvPr>
          <p:cNvSpPr txBox="1"/>
          <p:nvPr/>
        </p:nvSpPr>
        <p:spPr>
          <a:xfrm>
            <a:off x="479376" y="5934622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Microsoft.VisualStudio.Shell.15.0.dll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AB41C7-A125-4C7F-B0AE-86EE5F710D8C}"/>
              </a:ext>
            </a:extLst>
          </p:cNvPr>
          <p:cNvSpPr txBox="1"/>
          <p:nvPr/>
        </p:nvSpPr>
        <p:spPr>
          <a:xfrm>
            <a:off x="479376" y="6299257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Microsoft.VisualStudio.Utilities.dll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1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design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5085184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Elevator pitch:</a:t>
            </a:r>
            <a:r>
              <a:rPr lang="zh-CN" altLang="en-US" dirty="0"/>
              <a:t> （三用）</a:t>
            </a:r>
            <a:endParaRPr lang="en-US" altLang="zh-CN" dirty="0"/>
          </a:p>
          <a:p>
            <a:pPr lvl="1"/>
            <a:r>
              <a:rPr lang="en-US" altLang="zh-CN" dirty="0"/>
              <a:t>useful(</a:t>
            </a:r>
            <a:r>
              <a:rPr lang="zh-CN" altLang="en-US" dirty="0"/>
              <a:t>有用</a:t>
            </a:r>
            <a:r>
              <a:rPr lang="en-US" altLang="zh-CN" dirty="0"/>
              <a:t>), usable(</a:t>
            </a:r>
            <a:r>
              <a:rPr lang="zh-CN" altLang="en-US" dirty="0"/>
              <a:t>可用</a:t>
            </a:r>
            <a:r>
              <a:rPr lang="en-US" altLang="zh-CN" dirty="0"/>
              <a:t>) and desirable(</a:t>
            </a:r>
            <a:r>
              <a:rPr lang="zh-CN" altLang="en-US" dirty="0"/>
              <a:t>好用才想用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The objective outcome we hope for with a development project</a:t>
            </a:r>
            <a:endParaRPr lang="zh-CN" altLang="en-US" dirty="0"/>
          </a:p>
          <a:p>
            <a:pPr lvl="1"/>
            <a:r>
              <a:rPr lang="zh-CN" altLang="en-US" dirty="0"/>
              <a:t>如何优化</a:t>
            </a:r>
            <a:r>
              <a:rPr lang="en-US" altLang="zh-CN" dirty="0"/>
              <a:t>(optimize)</a:t>
            </a:r>
            <a:r>
              <a:rPr lang="zh-CN" altLang="en-US" dirty="0"/>
              <a:t>与所开发的系统或目标产品的交互，以便以有效</a:t>
            </a:r>
            <a:r>
              <a:rPr lang="en-US" altLang="zh-CN" dirty="0"/>
              <a:t>(effective)</a:t>
            </a:r>
            <a:r>
              <a:rPr lang="zh-CN" altLang="en-US" dirty="0"/>
              <a:t>、有用</a:t>
            </a:r>
            <a:r>
              <a:rPr lang="en-US" altLang="zh-CN" dirty="0"/>
              <a:t>(useful)</a:t>
            </a:r>
            <a:r>
              <a:rPr lang="zh-CN" altLang="en-US" dirty="0"/>
              <a:t>、可用</a:t>
            </a:r>
            <a:r>
              <a:rPr lang="en-US" altLang="zh-CN" dirty="0"/>
              <a:t>(usable)</a:t>
            </a:r>
            <a:r>
              <a:rPr lang="zh-CN" altLang="en-US" dirty="0"/>
              <a:t>及好用</a:t>
            </a:r>
            <a:r>
              <a:rPr lang="en-US" altLang="zh-CN" dirty="0"/>
              <a:t>(desirable)</a:t>
            </a:r>
            <a:r>
              <a:rPr lang="zh-CN" altLang="en-US" dirty="0"/>
              <a:t>的方式支持</a:t>
            </a:r>
            <a:r>
              <a:rPr lang="en-US" altLang="zh-CN" dirty="0"/>
              <a:t>(support)</a:t>
            </a:r>
            <a:r>
              <a:rPr lang="zh-CN" altLang="en-US" dirty="0"/>
              <a:t>和扩展</a:t>
            </a:r>
            <a:r>
              <a:rPr lang="en-US" altLang="zh-CN" dirty="0"/>
              <a:t>(extend)</a:t>
            </a:r>
            <a:r>
              <a:rPr lang="zh-CN" altLang="en-US" dirty="0"/>
              <a:t>用户的使用体验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需要考虑的要素：</a:t>
            </a:r>
          </a:p>
          <a:p>
            <a:pPr lvl="1"/>
            <a:r>
              <a:rPr lang="zh-CN" altLang="en-US" dirty="0"/>
              <a:t> 目标用户群擅长和不擅长什么（</a:t>
            </a:r>
            <a:r>
              <a:rPr lang="en-US" altLang="zh-CN" dirty="0"/>
              <a:t>good and bad at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 怎样可能帮助目标用户以其当前习惯的方式做事情</a:t>
            </a:r>
          </a:p>
          <a:p>
            <a:pPr lvl="1"/>
            <a:r>
              <a:rPr lang="zh-CN" altLang="en-US" dirty="0"/>
              <a:t> 如何提供优质的用户体验（</a:t>
            </a:r>
            <a:r>
              <a:rPr lang="en-US" altLang="zh-CN" dirty="0"/>
              <a:t>quality user experiences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倾听需求，让用户参与设计（</a:t>
            </a:r>
            <a:r>
              <a:rPr lang="en-US" altLang="zh-CN" dirty="0"/>
              <a:t>getting them involved in the design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6129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09371" y="5013176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的实时光线追踪技术与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机器学习使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的前景充满遐想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4437112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Fluent Design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en-US" altLang="zh-CN" dirty="0"/>
              <a:t>FLUENT</a:t>
            </a:r>
            <a:r>
              <a:rPr lang="zh-CN" altLang="en-US" dirty="0"/>
              <a:t>官网 </a:t>
            </a:r>
            <a:r>
              <a:rPr lang="en-US" altLang="zh-CN" dirty="0"/>
              <a:t>https://www.microsoft.com/design/fluent/ </a:t>
            </a:r>
          </a:p>
          <a:p>
            <a:pPr lvl="1"/>
            <a:r>
              <a:rPr lang="en-US" altLang="zh-CN" dirty="0"/>
              <a:t>https://docs.microsoft.com/en-us/windows/apps/design/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五大核心元素：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（光感）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（深度）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（动画）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（材质）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（缩放）</a:t>
            </a:r>
          </a:p>
        </p:txBody>
      </p:sp>
    </p:spTree>
    <p:extLst>
      <p:ext uri="{BB962C8B-B14F-4D97-AF65-F5344CB8AC3E}">
        <p14:creationId xmlns:p14="http://schemas.microsoft.com/office/powerpoint/2010/main" val="21420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D8390-C5F2-4503-A873-C99B7251A1B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https://docs.microsoft.com/en-us/windows/apps/design/downloads/#tools </a:t>
            </a:r>
          </a:p>
          <a:p>
            <a:r>
              <a:rPr lang="en-US" altLang="zh-CN" dirty="0"/>
              <a:t> Figma toolkit</a:t>
            </a:r>
          </a:p>
          <a:p>
            <a:pPr lvl="1"/>
            <a:r>
              <a:rPr lang="zh-CN" altLang="en-US" dirty="0"/>
              <a:t>需要安装武大正版软件主页上的 </a:t>
            </a:r>
            <a:r>
              <a:rPr lang="en-US" altLang="zh-CN" dirty="0"/>
              <a:t>photoshop</a:t>
            </a:r>
          </a:p>
          <a:p>
            <a:r>
              <a:rPr lang="en-US" altLang="zh-CN" dirty="0"/>
              <a:t> Fluent XAML Theme Editor</a:t>
            </a:r>
          </a:p>
          <a:p>
            <a:pPr lvl="1"/>
            <a:r>
              <a:rPr lang="en-US" altLang="zh-CN" dirty="0"/>
              <a:t>https://github.com/Microsoft/fluent-xaml-theme-editor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01AB8-951B-4FED-BDCC-EF661CDCCC86}"/>
              </a:ext>
            </a:extLst>
          </p:cNvPr>
          <p:cNvSpPr/>
          <p:nvPr/>
        </p:nvSpPr>
        <p:spPr>
          <a:xfrm>
            <a:off x="4871864" y="3616921"/>
            <a:ext cx="7132119" cy="305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个人观点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的出现意味着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并将逐步发展到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UX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软件的生产将是： 编码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C3A989-21E3-49D2-9343-4478ED5D36F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A57723-04F9-404E-B074-707620E18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 toolkits for Fluent Design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6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174800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271464" y="188640"/>
            <a:ext cx="8448857" cy="1078248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AFF2E0A-CECA-48CB-917B-4CD67DA9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79174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1.5 WebView2 and PWA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743FE-8809-4C9A-936F-5244F2821CC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WebView2</a:t>
            </a:r>
          </a:p>
        </p:txBody>
      </p:sp>
    </p:spTree>
    <p:extLst>
      <p:ext uri="{BB962C8B-B14F-4D97-AF65-F5344CB8AC3E}">
        <p14:creationId xmlns:p14="http://schemas.microsoft.com/office/powerpoint/2010/main" val="5212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2E766-7559-48AA-AAE8-7DB362FB23F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4824536"/>
          </a:xfrm>
        </p:spPr>
        <p:txBody>
          <a:bodyPr/>
          <a:lstStyle/>
          <a:p>
            <a:r>
              <a:rPr lang="en-US" altLang="zh-CN" sz="1800" dirty="0"/>
              <a:t> embed web technologies (HTML, CSS, and JavaScript) in your native apps</a:t>
            </a:r>
          </a:p>
          <a:p>
            <a:r>
              <a:rPr lang="en-US" altLang="zh-CN" sz="1800" dirty="0"/>
              <a:t> or build all of the native app within a single WebView instance</a:t>
            </a:r>
          </a:p>
          <a:p>
            <a:r>
              <a:rPr lang="en-US" altLang="zh-CN" sz="1800" dirty="0"/>
              <a:t> The WebView2 control uses Microsoft Edge (Chromium) as the rendering engine to display the web content in native apps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Hybrid app approach</a:t>
            </a:r>
          </a:p>
          <a:p>
            <a:pPr lvl="1"/>
            <a:r>
              <a:rPr lang="en-US" altLang="zh-CN" sz="1500" dirty="0"/>
              <a:t>Web apps allow for a broad reach. As a Web developer, you can reuse most of your code across different platforms</a:t>
            </a:r>
          </a:p>
          <a:p>
            <a:pPr lvl="1"/>
            <a:r>
              <a:rPr lang="en-US" altLang="zh-CN" sz="1500" dirty="0"/>
              <a:t>To access all the capabilities of a native platform, use a native app</a:t>
            </a:r>
          </a:p>
          <a:p>
            <a:endParaRPr lang="en-US" altLang="zh-CN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Hybrid apps allow developers to enjoy the best of both worlds: the ubiquity and strength of the web platform, combined with the power and full capabilities of the native platform.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A760FA-44F3-4BCF-9731-8C1705B10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1626" b="11629"/>
          <a:stretch/>
        </p:blipFill>
        <p:spPr>
          <a:xfrm>
            <a:off x="3287688" y="4221088"/>
            <a:ext cx="6600056" cy="118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0988-0F20-41F7-8EFC-B099D47D4A24}"/>
              </a:ext>
            </a:extLst>
          </p:cNvPr>
          <p:cNvSpPr/>
          <p:nvPr/>
        </p:nvSpPr>
        <p:spPr>
          <a:xfrm>
            <a:off x="1991544" y="4838149"/>
            <a:ext cx="226770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54E9515-7150-4906-8B39-585DDC22ADB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Microsoft Edge WebView2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3E54F-7DF7-47B4-AD72-DF631D7F781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WebView2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9937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D886AC-1DC5-471A-88A5-CD46DF35574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P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rogressive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eb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pp are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websites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that are progressively enhanced to function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like native apps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on supporting platforms.</a:t>
            </a:r>
            <a:endParaRPr lang="en-US" altLang="zh-CN" sz="2400" dirty="0"/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Your app is built on a standards-based web platform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directly from the browser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</a:t>
            </a:r>
            <a:r>
              <a:rPr lang="en-US" altLang="zh-CN" sz="2000" dirty="0">
                <a:solidFill>
                  <a:srgbClr val="FF0000"/>
                </a:solidFill>
              </a:rPr>
              <a:t>without</a:t>
            </a:r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 store-based deployment or registration</a:t>
            </a:r>
          </a:p>
          <a:p>
            <a:endParaRPr lang="en-US" altLang="zh-CN" sz="1800" dirty="0">
              <a:solidFill>
                <a:srgbClr val="BD582C">
                  <a:lumMod val="50000"/>
                </a:srgb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enhance engagement with web surfing users</a:t>
            </a:r>
          </a:p>
          <a:p>
            <a:pPr lvl="1"/>
            <a:r>
              <a:rPr lang="en-US" altLang="zh-CN" sz="2000" dirty="0"/>
              <a:t>push notifications</a:t>
            </a:r>
          </a:p>
          <a:p>
            <a:pPr lvl="1"/>
            <a:r>
              <a:rPr lang="en-US" altLang="zh-CN" sz="2000" dirty="0"/>
              <a:t>app-like integration</a:t>
            </a:r>
          </a:p>
          <a:p>
            <a:pPr lvl="1"/>
            <a:r>
              <a:rPr lang="en-US" altLang="zh-CN" sz="2000" dirty="0"/>
              <a:t>offline support</a:t>
            </a:r>
          </a:p>
          <a:p>
            <a:pPr lvl="1"/>
            <a:r>
              <a:rPr lang="en-US" altLang="zh-CN" sz="2000" dirty="0"/>
              <a:t>discover through search and link-sharing</a:t>
            </a:r>
          </a:p>
          <a:p>
            <a:pPr lvl="1"/>
            <a:r>
              <a:rPr lang="en-US" altLang="zh-CN" sz="2000" dirty="0"/>
              <a:t>updated using web server code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FD107-FAD3-405F-9145-75F15BD0D1A4}"/>
              </a:ext>
            </a:extLst>
          </p:cNvPr>
          <p:cNvSpPr/>
          <p:nvPr/>
        </p:nvSpPr>
        <p:spPr>
          <a:xfrm>
            <a:off x="7464824" y="5667347"/>
            <a:ext cx="381575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and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23480-40E3-4A5A-9D66-C3BC90C5D562}"/>
              </a:ext>
            </a:extLst>
          </p:cNvPr>
          <p:cNvSpPr/>
          <p:nvPr/>
        </p:nvSpPr>
        <p:spPr>
          <a:xfrm>
            <a:off x="7464824" y="5085184"/>
            <a:ext cx="359972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vs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070B012-2D5A-4BBE-828D-BC39832CF65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PWA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79373-ADEF-4C57-85C2-9C3728FEFD3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PWA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854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2B57E7-7982-459D-8506-185C0FF83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第一章总结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D1B030-8815-48FA-8FA9-36DC4342A7F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熟悉</a:t>
            </a:r>
            <a:r>
              <a:rPr lang="en-US" altLang="zh-CN" dirty="0"/>
              <a:t>Visual Studio</a:t>
            </a:r>
            <a:r>
              <a:rPr lang="zh-CN" altLang="en-US" dirty="0"/>
              <a:t>开发环境</a:t>
            </a:r>
          </a:p>
          <a:p>
            <a:pPr lvl="1"/>
            <a:r>
              <a:rPr lang="zh-CN" altLang="en-US" dirty="0"/>
              <a:t>简单的 </a:t>
            </a:r>
            <a:r>
              <a:rPr lang="en-US" altLang="zh-CN" dirty="0"/>
              <a:t>Windows </a:t>
            </a:r>
            <a:r>
              <a:rPr lang="zh-CN" altLang="en-US" dirty="0"/>
              <a:t>程序</a:t>
            </a:r>
          </a:p>
          <a:p>
            <a:pPr lvl="1"/>
            <a:r>
              <a:rPr lang="en-US" altLang="zh-CN" dirty="0"/>
              <a:t>WPF </a:t>
            </a:r>
            <a:r>
              <a:rPr lang="zh-CN" altLang="en-US" dirty="0"/>
              <a:t>程序设计</a:t>
            </a:r>
          </a:p>
          <a:p>
            <a:pPr lvl="1"/>
            <a:r>
              <a:rPr lang="en-US" altLang="zh-CN" dirty="0" err="1"/>
              <a:t>WinUI</a:t>
            </a:r>
            <a:r>
              <a:rPr lang="en-US" altLang="zh-CN" dirty="0"/>
              <a:t>, App SDK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教学资料及示例</a:t>
            </a:r>
          </a:p>
          <a:p>
            <a:pPr lvl="1"/>
            <a:r>
              <a:rPr lang="en-US" altLang="zh-CN" dirty="0"/>
              <a:t>https://gitee.com/principlewindows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一些背景知识、新技术及技术发展趋势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熟悉 </a:t>
            </a:r>
            <a:r>
              <a:rPr lang="en-US" altLang="zh-CN" dirty="0"/>
              <a:t>MVVM </a:t>
            </a:r>
            <a:r>
              <a:rPr lang="zh-CN" altLang="en-US" dirty="0"/>
              <a:t>的基本思想</a:t>
            </a:r>
            <a:endParaRPr lang="en-US" altLang="zh-CN" dirty="0"/>
          </a:p>
          <a:p>
            <a:pPr lvl="1"/>
            <a:r>
              <a:rPr lang="zh-CN" altLang="en-US" dirty="0"/>
              <a:t>上网查找资料阅读</a:t>
            </a:r>
            <a:endParaRPr lang="en-US" altLang="zh-CN" dirty="0"/>
          </a:p>
          <a:p>
            <a:r>
              <a:rPr lang="zh-CN" altLang="en-US" dirty="0"/>
              <a:t> 熟悉 </a:t>
            </a:r>
            <a:r>
              <a:rPr lang="en-US" altLang="zh-CN" dirty="0"/>
              <a:t>WPF </a:t>
            </a:r>
            <a:r>
              <a:rPr lang="zh-CN" altLang="en-US" dirty="0"/>
              <a:t>窗体应用程序创建流程</a:t>
            </a:r>
            <a:endParaRPr lang="en-US" altLang="zh-CN" dirty="0"/>
          </a:p>
          <a:p>
            <a:pPr lvl="1"/>
            <a:r>
              <a:rPr lang="zh-CN" altLang="en-US" dirty="0"/>
              <a:t>掌握基本控件如 </a:t>
            </a:r>
            <a:r>
              <a:rPr lang="en-US" altLang="zh-CN" dirty="0"/>
              <a:t>button, label, textbox, </a:t>
            </a:r>
            <a:r>
              <a:rPr lang="en-US" altLang="zh-CN" dirty="0" err="1"/>
              <a:t>listbox</a:t>
            </a:r>
            <a:r>
              <a:rPr lang="en-US" altLang="zh-CN" dirty="0"/>
              <a:t>, </a:t>
            </a:r>
            <a:r>
              <a:rPr lang="en-US" altLang="zh-CN" dirty="0" err="1"/>
              <a:t>dataGrid</a:t>
            </a:r>
            <a:r>
              <a:rPr lang="en-US" altLang="zh-CN" dirty="0"/>
              <a:t>, </a:t>
            </a:r>
            <a:r>
              <a:rPr lang="en-US" altLang="zh-CN" dirty="0" err="1"/>
              <a:t>combox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实验准备：</a:t>
            </a:r>
            <a:endParaRPr lang="en-US" altLang="zh-CN" dirty="0"/>
          </a:p>
          <a:p>
            <a:pPr lvl="1"/>
            <a:r>
              <a:rPr lang="en-US" altLang="zh-CN" dirty="0"/>
              <a:t>https://gitee.com/principlewindows/win-principle-2023/tree/main/labs/lab_1</a:t>
            </a:r>
          </a:p>
          <a:p>
            <a:r>
              <a:rPr lang="zh-CN" altLang="en-US" dirty="0"/>
              <a:t> 选做：搭建 </a:t>
            </a:r>
            <a:r>
              <a:rPr lang="en-US" altLang="zh-CN" dirty="0"/>
              <a:t>VS </a:t>
            </a:r>
            <a:r>
              <a:rPr lang="zh-CN" altLang="en-US" dirty="0"/>
              <a:t>下 </a:t>
            </a:r>
            <a:r>
              <a:rPr lang="en-US" altLang="zh-CN" dirty="0"/>
              <a:t>python </a:t>
            </a:r>
            <a:r>
              <a:rPr lang="zh-CN" altLang="en-US" dirty="0"/>
              <a:t>调试环境及机器学习平台 </a:t>
            </a:r>
            <a:r>
              <a:rPr lang="en-US" altLang="zh-CN" dirty="0" err="1"/>
              <a:t>pytorch</a:t>
            </a:r>
            <a:r>
              <a:rPr lang="zh-CN" altLang="en-US" dirty="0"/>
              <a:t>，尝试 </a:t>
            </a:r>
            <a:r>
              <a:rPr lang="en-US" altLang="zh-CN" dirty="0"/>
              <a:t>gym</a:t>
            </a:r>
          </a:p>
          <a:p>
            <a:pPr lvl="1"/>
            <a:r>
              <a:rPr lang="en-US" altLang="zh-CN" dirty="0"/>
              <a:t>lab_1/pytorch.md, msys2.md, python_env.md, anaconda.md, gym.md 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anaconda, </a:t>
            </a:r>
            <a:r>
              <a:rPr lang="zh-CN" altLang="en-US" dirty="0"/>
              <a:t>安装 </a:t>
            </a:r>
            <a:r>
              <a:rPr lang="en-US" altLang="zh-CN" dirty="0" err="1"/>
              <a:t>pytorch</a:t>
            </a:r>
            <a:r>
              <a:rPr lang="en-US" altLang="zh-CN" dirty="0"/>
              <a:t>, </a:t>
            </a:r>
            <a:r>
              <a:rPr lang="zh-CN" altLang="en-US" dirty="0"/>
              <a:t>创建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</a:t>
            </a:r>
            <a:endParaRPr lang="en-US" altLang="zh-CN" dirty="0"/>
          </a:p>
          <a:p>
            <a:pPr lvl="1"/>
            <a:r>
              <a:rPr lang="zh-CN" altLang="en-US" dirty="0"/>
              <a:t>下载 </a:t>
            </a:r>
            <a:r>
              <a:rPr lang="en-US" altLang="zh-CN" dirty="0"/>
              <a:t>gym, </a:t>
            </a:r>
            <a:r>
              <a:rPr lang="zh-CN" altLang="en-US" dirty="0"/>
              <a:t>激活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 </a:t>
            </a:r>
            <a:r>
              <a:rPr lang="en-US" altLang="zh-CN" dirty="0"/>
              <a:t>pip install gym </a:t>
            </a:r>
            <a:r>
              <a:rPr lang="zh-CN" altLang="en-US" dirty="0"/>
              <a:t>出错后安装相应的缺失模块</a:t>
            </a:r>
            <a:endParaRPr lang="en-US" altLang="zh-CN" dirty="0"/>
          </a:p>
          <a:p>
            <a:pPr lvl="1"/>
            <a:r>
              <a:rPr lang="en-US" altLang="zh-CN" dirty="0"/>
              <a:t>https://github.com/openai/gym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（第</a:t>
            </a:r>
            <a:r>
              <a:rPr lang="en-US" altLang="zh-CN" dirty="0"/>
              <a:t>7</a:t>
            </a:r>
            <a:r>
              <a:rPr lang="zh-CN" altLang="en-US" dirty="0"/>
              <a:t>周内）提交完整的文档 </a:t>
            </a:r>
            <a:r>
              <a:rPr lang="en-US" altLang="zh-CN" dirty="0"/>
              <a:t>.md </a:t>
            </a:r>
            <a:r>
              <a:rPr lang="zh-CN" altLang="en-US" dirty="0"/>
              <a:t>获取平时成绩（选做部分可以多人协作）</a:t>
            </a:r>
          </a:p>
        </p:txBody>
      </p:sp>
    </p:spTree>
    <p:extLst>
      <p:ext uri="{BB962C8B-B14F-4D97-AF65-F5344CB8AC3E}">
        <p14:creationId xmlns:p14="http://schemas.microsoft.com/office/powerpoint/2010/main" val="3097361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649" y="3571875"/>
            <a:ext cx="7140575" cy="717550"/>
          </a:xfrm>
        </p:spPr>
        <p:txBody>
          <a:bodyPr>
            <a:noAutofit/>
          </a:bodyPr>
          <a:lstStyle/>
          <a:p>
            <a:pPr lvl="0"/>
            <a:r>
              <a:rPr lang="en-US" altLang="zh-CN" sz="6000" dirty="0">
                <a:latin typeface="Arial Black" panose="020B0A04020102020204" pitchFamily="34" charset="0"/>
              </a:rPr>
              <a:t>THANK YOU !</a:t>
            </a:r>
            <a:endParaRPr lang="zh-CN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6783" y="1276242"/>
            <a:ext cx="8429975" cy="195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4383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蓝色互联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</a:spPr>
      <a:bodyPr vert="horz" wrap="square" lIns="0" tIns="0" rIns="0" bIns="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200" b="0" i="0" u="none" strike="noStrike" cap="none" normalizeH="0" baseline="0" smtClean="0">
            <a:ln>
              <a:noFill/>
            </a:ln>
            <a:solidFill>
              <a:srgbClr val="00206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>
        <a:solidFill>
          <a:schemeClr val="accent1"/>
        </a:solidFill>
        <a:ln w="15875" cap="flat" cmpd="sng" algn="ctr">
          <a:solidFill>
            <a:srgbClr val="1C4885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>
        <a:spAutoFit/>
      </a:bodyPr>
      <a:lstStyle>
        <a:defPPr algn="l">
          <a:defRPr b="0" dirty="0">
            <a:solidFill>
              <a:schemeClr val="accent3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18823</TotalTime>
  <Words>9347</Words>
  <Application>Microsoft Office PowerPoint</Application>
  <PresentationFormat>宽屏</PresentationFormat>
  <Paragraphs>1246</Paragraphs>
  <Slides>99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99</vt:i4>
      </vt:variant>
    </vt:vector>
  </HeadingPairs>
  <TitlesOfParts>
    <vt:vector size="119" baseType="lpstr">
      <vt:lpstr>Arial Unicode MS</vt:lpstr>
      <vt:lpstr>open sans</vt:lpstr>
      <vt:lpstr>黑体</vt:lpstr>
      <vt:lpstr>华文行楷</vt:lpstr>
      <vt:lpstr>楷体_GB2312</vt:lpstr>
      <vt:lpstr>宋体</vt:lpstr>
      <vt:lpstr>微软雅黑</vt:lpstr>
      <vt:lpstr>微软雅黑 Light</vt:lpstr>
      <vt:lpstr>Arial</vt:lpstr>
      <vt:lpstr>Arial Black</vt:lpstr>
      <vt:lpstr>Calibri</vt:lpstr>
      <vt:lpstr>Calibri Light</vt:lpstr>
      <vt:lpstr>Cascadia Mono</vt:lpstr>
      <vt:lpstr>Consolas</vt:lpstr>
      <vt:lpstr>Segoe UI</vt:lpstr>
      <vt:lpstr>Times New Roman</vt:lpstr>
      <vt:lpstr>Wingdings</vt:lpstr>
      <vt:lpstr>Wingdings 3</vt:lpstr>
      <vt:lpstr>自定义设计方案</vt:lpstr>
      <vt:lpstr>2_蓝色互联网</vt:lpstr>
      <vt:lpstr>PowerPoint 演示文稿</vt:lpstr>
      <vt:lpstr>PowerPoint 演示文稿</vt:lpstr>
      <vt:lpstr>outlines</vt:lpstr>
      <vt:lpstr>1.1 Introduction</vt:lpstr>
      <vt:lpstr>Agenda</vt:lpstr>
      <vt:lpstr>WINDOWS  and  LINUX</vt:lpstr>
      <vt:lpstr>一项基本技能</vt:lpstr>
      <vt:lpstr>Agenda</vt:lpstr>
      <vt:lpstr>PowerPoint 演示文稿</vt:lpstr>
      <vt:lpstr>PowerPoint 演示文稿</vt:lpstr>
      <vt:lpstr>Windows 的发展及技术演进</vt:lpstr>
      <vt:lpstr>Windows 编程技术发展趋势展望</vt:lpstr>
      <vt:lpstr>Windows 编程技术发展趋势展望</vt:lpstr>
      <vt:lpstr>Agenda</vt:lpstr>
      <vt:lpstr> 面向对象 </vt:lpstr>
      <vt:lpstr> 面向对象 </vt:lpstr>
      <vt:lpstr>消息/事件驱动</vt:lpstr>
      <vt:lpstr>资源共享与数据交换</vt:lpstr>
      <vt:lpstr>设备无关的GDI</vt:lpstr>
      <vt:lpstr>outlines</vt:lpstr>
      <vt:lpstr>1.2 Windows Programming</vt:lpstr>
      <vt:lpstr>Agenda</vt:lpstr>
      <vt:lpstr>Windows 下若干常用工具</vt:lpstr>
      <vt:lpstr>Windows 程序开发流程</vt:lpstr>
      <vt:lpstr>Windows 程序开发IDE</vt:lpstr>
      <vt:lpstr>Visual Studio Community 2022 安装 </vt:lpstr>
      <vt:lpstr>Visual Studio Community 2022 extensions</vt:lpstr>
      <vt:lpstr>Agenda</vt:lpstr>
      <vt:lpstr>Windows 编程语言的选择</vt:lpstr>
      <vt:lpstr>建议自学或选修 Python</vt:lpstr>
      <vt:lpstr>建议选修 C++及 C# 课程</vt:lpstr>
      <vt:lpstr>编程模型</vt:lpstr>
      <vt:lpstr>Agenda</vt:lpstr>
      <vt:lpstr>应用程序类型与开发语言有一定的关系</vt:lpstr>
      <vt:lpstr>基于对话框的应用程序</vt:lpstr>
      <vt:lpstr>基于对话框的应用程序</vt:lpstr>
      <vt:lpstr>基于对话框的应用程序</vt:lpstr>
      <vt:lpstr>PowerPoint 演示文稿</vt:lpstr>
      <vt:lpstr>基于对话框的应用程序</vt:lpstr>
      <vt:lpstr>WPF 应用程序</vt:lpstr>
      <vt:lpstr>WPF应用程序</vt:lpstr>
      <vt:lpstr>PowerPoint 演示文稿</vt:lpstr>
      <vt:lpstr>Agenda</vt:lpstr>
      <vt:lpstr>函数指针</vt:lpstr>
      <vt:lpstr>委托(delegate)</vt:lpstr>
      <vt:lpstr>委托(delegate)</vt:lpstr>
      <vt:lpstr>委托是异步（回调）操作和事件处理的重要环节</vt:lpstr>
      <vt:lpstr>委托是异步（回调）操作和事件处理的重要环节</vt:lpstr>
      <vt:lpstr>Agenda</vt:lpstr>
      <vt:lpstr>用 git 做代码管理</vt:lpstr>
      <vt:lpstr>outlines</vt:lpstr>
      <vt:lpstr>1.3 MVVM and WPF</vt:lpstr>
      <vt:lpstr>Agenda</vt:lpstr>
      <vt:lpstr>XAML</vt:lpstr>
      <vt:lpstr>数据绑定</vt:lpstr>
      <vt:lpstr>XAML 数据绑定</vt:lpstr>
      <vt:lpstr>Agenda</vt:lpstr>
      <vt:lpstr>什么是 MVVM</vt:lpstr>
      <vt:lpstr>MVVM 分层模型</vt:lpstr>
      <vt:lpstr>MVVM 的目的</vt:lpstr>
      <vt:lpstr>MVVM 准则</vt:lpstr>
      <vt:lpstr>MVVM vs MVC</vt:lpstr>
      <vt:lpstr>Agenda</vt:lpstr>
      <vt:lpstr>模式的实现</vt:lpstr>
      <vt:lpstr> 连接到视</vt:lpstr>
      <vt:lpstr>Agenda</vt:lpstr>
      <vt:lpstr>Action delegate</vt:lpstr>
      <vt:lpstr>Func delegate</vt:lpstr>
      <vt:lpstr>命令</vt:lpstr>
      <vt:lpstr>在 MVVM 中使用命令</vt:lpstr>
      <vt:lpstr>在 MVVM 中使用命令</vt:lpstr>
      <vt:lpstr>Agenda</vt:lpstr>
      <vt:lpstr>wpfTest</vt:lpstr>
      <vt:lpstr>outlines</vt:lpstr>
      <vt:lpstr>1.4 UWP, WinUI and App SDK</vt:lpstr>
      <vt:lpstr>Agenda</vt:lpstr>
      <vt:lpstr>UWP, WinUI 与 App SDK 的发展历程</vt:lpstr>
      <vt:lpstr>Evolution of WinUI</vt:lpstr>
      <vt:lpstr>Windows App SDK</vt:lpstr>
      <vt:lpstr>Windows App SDK 的优势</vt:lpstr>
      <vt:lpstr>Agenda</vt:lpstr>
      <vt:lpstr>如何使用 Windows AppSDK 开发应用程序界面</vt:lpstr>
      <vt:lpstr>WinUI Example</vt:lpstr>
      <vt:lpstr>cpp/WinUI Example</vt:lpstr>
      <vt:lpstr>cpp/WinUI Example</vt:lpstr>
      <vt:lpstr>C#/WinUI Example</vt:lpstr>
      <vt:lpstr>Agenda</vt:lpstr>
      <vt:lpstr>Design</vt:lpstr>
      <vt:lpstr>Fluent Design System</vt:lpstr>
      <vt:lpstr>Design toolkits for Fluent Design</vt:lpstr>
      <vt:lpstr>outlines</vt:lpstr>
      <vt:lpstr>1.5 WebView2 and PWA</vt:lpstr>
      <vt:lpstr>Agenda</vt:lpstr>
      <vt:lpstr>Microsoft Edge WebView2</vt:lpstr>
      <vt:lpstr>Agenda</vt:lpstr>
      <vt:lpstr>PWA</vt:lpstr>
      <vt:lpstr> 第一章总结</vt:lpstr>
      <vt:lpstr>课后练习作业</vt:lpstr>
      <vt:lpstr>THANK YOU !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Hu Jicheng</dc:creator>
  <cp:lastModifiedBy>Jicheng Hu</cp:lastModifiedBy>
  <cp:revision>817</cp:revision>
  <dcterms:created xsi:type="dcterms:W3CDTF">2010-04-05T14:31:00Z</dcterms:created>
  <dcterms:modified xsi:type="dcterms:W3CDTF">2023-09-14T11:29:44Z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